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embeddedFontLs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78793rbyi0o9s20LyPNO9GsDQ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13D394-97D8-441C-80E4-63791AA497A8}">
  <a:tblStyle styleId="{C913D394-97D8-441C-80E4-63791AA497A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11ace47d8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11ace47d8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311ace47d8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83ec342a8c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83ec342a8c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283ec342a8c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82" name="Google Shape;182;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1: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89" name="Google Shape;189;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99" name="Google Shape;199;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09" name="Google Shape;209;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83ec342a8c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83ec342a8c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283ec342a8c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4: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6" name="Google Shape;226;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6: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34" name="Google Shape;234;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83ec342a8c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83ec342a8c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283ec342a8c_0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841c2f0e12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50">
                <a:solidFill>
                  <a:srgbClr val="333333"/>
                </a:solidFill>
                <a:latin typeface="Arial"/>
                <a:ea typeface="Arial"/>
                <a:cs typeface="Arial"/>
                <a:sym typeface="Arial"/>
              </a:rPr>
              <a:t>According to the current Bylaws article 10.07, the chairman of the AGM is to be the corporation's president.  However,  for this years AGM it would be best that a non member be allowed to oversee the AGM to ensure the order is kept and an efficient AGM is carried out.  The member being proposed is the past-president of the GCGH and is selected due to their knowledge, understanding and proceedings of the corporation.</a:t>
            </a:r>
            <a:endParaRPr/>
          </a:p>
        </p:txBody>
      </p:sp>
      <p:sp>
        <p:nvSpPr>
          <p:cNvPr id="98" name="Google Shape;98;g2841c2f0e12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8:notes"/>
          <p:cNvSpPr>
            <a:spLocks noGrp="1" noRot="1" noChangeAspect="1"/>
          </p:cNvSpPr>
          <p:nvPr>
            <p:ph type="sldImg" idx="2"/>
          </p:nvPr>
        </p:nvSpPr>
        <p:spPr>
          <a:xfrm>
            <a:off x="1168625" y="697225"/>
            <a:ext cx="4673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8: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a:spLocks noGrp="1" noRot="1" noChangeAspect="1"/>
          </p:cNvSpPr>
          <p:nvPr>
            <p:ph type="sldImg" idx="2"/>
          </p:nvPr>
        </p:nvSpPr>
        <p:spPr>
          <a:xfrm>
            <a:off x="1168625" y="697225"/>
            <a:ext cx="4673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9: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10f2596a56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10f2596a56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310f2596a56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2C363A"/>
              </a:buClr>
              <a:buSzPts val="1100"/>
              <a:buFont typeface="Calibri"/>
              <a:buNone/>
            </a:pPr>
            <a:endParaRPr sz="1050">
              <a:solidFill>
                <a:srgbClr val="2C363A"/>
              </a:solidFill>
              <a:highlight>
                <a:srgbClr val="FFFFFF"/>
              </a:highlight>
            </a:endParaRPr>
          </a:p>
        </p:txBody>
      </p:sp>
      <p:sp>
        <p:nvSpPr>
          <p:cNvPr id="273" name="Google Shape;273;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3: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rgbClr val="242424"/>
              </a:buClr>
              <a:buSzPts val="1150"/>
              <a:buFont typeface="Roboto"/>
              <a:buNone/>
            </a:pPr>
            <a:r>
              <a:rPr lang="en-US" sz="1350">
                <a:solidFill>
                  <a:srgbClr val="242424"/>
                </a:solidFill>
                <a:highlight>
                  <a:srgbClr val="FFFFFF"/>
                </a:highlight>
                <a:latin typeface="Roboto"/>
                <a:ea typeface="Roboto"/>
                <a:cs typeface="Roboto"/>
                <a:sym typeface="Roboto"/>
              </a:rPr>
              <a:t>This proposed additional wording is to clarify the article by providing an exact number of years a member may hold a position on the Board.  In this article the ambiguity surrounds the word “re-election”, which by definition is the process of electing somebody again to the same position.   Therefore, applying this definition to this article, an existing Director (that has served an initial term of two (2) years) may be re-elected for up to three (3) additional and consecutive two (2) year terms, for a total maximum term of eight (8) years.  This has always been the intent of the by-law and the practice of the Association, having had members in the past holding a board position for a total of 8 years.</a:t>
            </a:r>
            <a:endParaRPr sz="1250">
              <a:solidFill>
                <a:srgbClr val="2C363A"/>
              </a:solidFill>
              <a:highlight>
                <a:srgbClr val="FFFFFF"/>
              </a:highlight>
            </a:endParaRPr>
          </a:p>
        </p:txBody>
      </p:sp>
      <p:sp>
        <p:nvSpPr>
          <p:cNvPr id="279" name="Google Shape;279;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4: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chemeClr val="dk1"/>
              </a:buClr>
              <a:buSzPts val="1100"/>
              <a:buFont typeface="Arial"/>
              <a:buNone/>
            </a:pPr>
            <a:r>
              <a:rPr lang="en-US" sz="1350">
                <a:solidFill>
                  <a:srgbClr val="242424"/>
                </a:solidFill>
                <a:highlight>
                  <a:srgbClr val="FFFFFF"/>
                </a:highlight>
                <a:latin typeface="Roboto"/>
                <a:ea typeface="Roboto"/>
                <a:cs typeface="Roboto"/>
                <a:sym typeface="Roboto"/>
              </a:rPr>
              <a:t>Article 5.01(a) provides that the Board shall annually or as often as may be required from among those individuals comprising the Board appoint officers, including a Fundraising and Sponsorship Director.  As this role has never been filled since it was created, the Board is proposing that the Sponsorship duties be performed by the Communications and Marketing Director.  Therefore, the Board is proposing this position be changed to Communications, Marketing and Sponsorship Director.  As well, the Board is proposing that the current role of Inclusivity and Equality Director be renamed Equity, Diversity &amp; Inclusion Director to more accurately reflect the position.</a:t>
            </a:r>
            <a:endParaRPr sz="1250">
              <a:solidFill>
                <a:srgbClr val="2C363A"/>
              </a:solidFill>
              <a:highlight>
                <a:srgbClr val="FFFFFF"/>
              </a:highlight>
            </a:endParaRPr>
          </a:p>
        </p:txBody>
      </p:sp>
      <p:sp>
        <p:nvSpPr>
          <p:cNvPr id="286" name="Google Shape;286;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2: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chemeClr val="dk1"/>
              </a:buClr>
              <a:buSzPts val="1100"/>
              <a:buFont typeface="Arial"/>
              <a:buNone/>
            </a:pPr>
            <a:r>
              <a:rPr lang="en-US" sz="1350">
                <a:solidFill>
                  <a:srgbClr val="242424"/>
                </a:solidFill>
                <a:highlight>
                  <a:srgbClr val="FFFFFF"/>
                </a:highlight>
                <a:latin typeface="Roboto"/>
                <a:ea typeface="Roboto"/>
                <a:cs typeface="Roboto"/>
                <a:sym typeface="Roboto"/>
              </a:rPr>
              <a:t>The proposal is to reduce the current number of Directors on the Board from 18 to 17.  This is being proposed as many of the current Board positions have gone unfilled for many years and this improves the corporation's ability to have a full Board in the future.  Furthermore, by having an uneven number of Directors, it reduces the possibility of stalemate votes as the quorum for a meeting will always be an uneven number.</a:t>
            </a:r>
            <a:endParaRPr sz="750">
              <a:solidFill>
                <a:srgbClr val="2C363A"/>
              </a:solidFill>
              <a:highlight>
                <a:srgbClr val="FFFFFF"/>
              </a:highlight>
            </a:endParaRPr>
          </a:p>
        </p:txBody>
      </p:sp>
      <p:sp>
        <p:nvSpPr>
          <p:cNvPr id="293" name="Google Shape;293;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5: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Clr>
                <a:srgbClr val="242424"/>
              </a:buClr>
              <a:buSzPts val="1100"/>
              <a:buFont typeface="Roboto"/>
              <a:buNone/>
            </a:pPr>
            <a:r>
              <a:rPr lang="en-US" sz="1350">
                <a:solidFill>
                  <a:srgbClr val="242424"/>
                </a:solidFill>
                <a:highlight>
                  <a:srgbClr val="FFFFFF"/>
                </a:highlight>
                <a:latin typeface="Roboto"/>
                <a:ea typeface="Roboto"/>
                <a:cs typeface="Roboto"/>
                <a:sym typeface="Roboto"/>
              </a:rPr>
              <a:t>The proposed wording is being added to clarify the intent of the article, where the President is to be elected from within the current Board of Directors.  By electing the President from the current Board of Directors, this ensures the continuity and vision that is required to guide the Corporation in the appropriate direction.  This has been the standard practice for many years of the Corporation.</a:t>
            </a:r>
            <a:endParaRPr sz="1350">
              <a:solidFill>
                <a:srgbClr val="242424"/>
              </a:solidFill>
              <a:highlight>
                <a:srgbClr val="FFFFFF"/>
              </a:highlight>
              <a:latin typeface="Roboto"/>
              <a:ea typeface="Roboto"/>
              <a:cs typeface="Roboto"/>
              <a:sym typeface="Roboto"/>
            </a:endParaRPr>
          </a:p>
          <a:p>
            <a:pPr marL="0" lvl="0" indent="0" algn="l" rtl="0">
              <a:lnSpc>
                <a:spcPct val="115000"/>
              </a:lnSpc>
              <a:spcBef>
                <a:spcPts val="1100"/>
              </a:spcBef>
              <a:spcAft>
                <a:spcPts val="1100"/>
              </a:spcAft>
              <a:buClr>
                <a:srgbClr val="242424"/>
              </a:buClr>
              <a:buSzPts val="1100"/>
              <a:buFont typeface="Roboto"/>
              <a:buNone/>
            </a:pPr>
            <a:r>
              <a:rPr lang="en-US" sz="1350">
                <a:solidFill>
                  <a:srgbClr val="242424"/>
                </a:solidFill>
                <a:highlight>
                  <a:srgbClr val="FFFFFF"/>
                </a:highlight>
                <a:latin typeface="Roboto"/>
                <a:ea typeface="Roboto"/>
                <a:cs typeface="Roboto"/>
                <a:sym typeface="Roboto"/>
              </a:rPr>
              <a:t>Nepean’s wording is similar to our, Kanata requires individuals to have previous experience on an executive hockey committee, OGHA picks the president from within the current board members. SInce 2010 no president took office except James Wotjck.  There has been 7 presidents since.</a:t>
            </a:r>
            <a:endParaRPr sz="1350">
              <a:solidFill>
                <a:srgbClr val="242424"/>
              </a:solidFill>
              <a:highlight>
                <a:srgbClr val="FFFFFF"/>
              </a:highlight>
              <a:latin typeface="Roboto"/>
              <a:ea typeface="Roboto"/>
              <a:cs typeface="Roboto"/>
              <a:sym typeface="Roboto"/>
            </a:endParaRPr>
          </a:p>
        </p:txBody>
      </p:sp>
      <p:sp>
        <p:nvSpPr>
          <p:cNvPr id="300" name="Google Shape;300;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1123caef63_0_2: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rgbClr val="242424"/>
              </a:buClr>
              <a:buSzPts val="1100"/>
              <a:buFont typeface="Roboto"/>
              <a:buNone/>
            </a:pPr>
            <a:r>
              <a:rPr lang="en-US" sz="1350">
                <a:solidFill>
                  <a:srgbClr val="242424"/>
                </a:solidFill>
                <a:highlight>
                  <a:srgbClr val="FFFFFF"/>
                </a:highlight>
                <a:latin typeface="Roboto"/>
                <a:ea typeface="Roboto"/>
                <a:cs typeface="Roboto"/>
                <a:sym typeface="Roboto"/>
              </a:rPr>
              <a:t>The proposed wording stipulates that each member is eligible to one (1) vote, versus the current wording of two (2) votes per member. This change is being applied due to the current inconsistencies of how votes are allocated since any member over the age of majority is only entitled to one vote, but a member below the age of majority is granted two votes.  By updating the article this removes the potential unequal treatment towards our older members, thereby granting all members the same equal number of votes.</a:t>
            </a:r>
            <a:endParaRPr sz="800">
              <a:solidFill>
                <a:srgbClr val="242424"/>
              </a:solidFill>
              <a:highlight>
                <a:srgbClr val="FFFFFF"/>
              </a:highlight>
              <a:latin typeface="Roboto"/>
              <a:ea typeface="Roboto"/>
              <a:cs typeface="Roboto"/>
              <a:sym typeface="Roboto"/>
            </a:endParaRPr>
          </a:p>
        </p:txBody>
      </p:sp>
      <p:sp>
        <p:nvSpPr>
          <p:cNvPr id="307" name="Google Shape;307;g31123caef63_0_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rgbClr val="242424"/>
              </a:buClr>
              <a:buSzPts val="1100"/>
              <a:buFont typeface="Roboto"/>
              <a:buNone/>
            </a:pPr>
            <a:r>
              <a:rPr lang="en-US" sz="1350">
                <a:solidFill>
                  <a:srgbClr val="242424"/>
                </a:solidFill>
                <a:highlight>
                  <a:srgbClr val="FFFFFF"/>
                </a:highlight>
                <a:latin typeface="Roboto"/>
                <a:ea typeface="Roboto"/>
                <a:cs typeface="Roboto"/>
                <a:sym typeface="Roboto"/>
              </a:rPr>
              <a:t>The proposed wording stipulates that each member is eligible to one (1) vote, versus the current wording of two (2) votes per member. This change is being applied due to the current inconsistencies of how votes are allocated since any member over the age of majority is only entitled to one vote, but a member below the age of majority is granted two votes.  By updating the article this removes the potential unequal treatment towards our older members, thereby granting all members the same equal number of votes.</a:t>
            </a:r>
            <a:endParaRPr sz="800">
              <a:solidFill>
                <a:srgbClr val="242424"/>
              </a:solidFill>
              <a:highlight>
                <a:srgbClr val="FFFFFF"/>
              </a:highlight>
              <a:latin typeface="Roboto"/>
              <a:ea typeface="Roboto"/>
              <a:cs typeface="Roboto"/>
              <a:sym typeface="Roboto"/>
            </a:endParaRPr>
          </a:p>
        </p:txBody>
      </p:sp>
      <p:sp>
        <p:nvSpPr>
          <p:cNvPr id="314" name="Google Shape;314;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83ec342a8c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83ec342a8c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283ec342a8c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1123caef63_0_9: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rgbClr val="242424"/>
              </a:buClr>
              <a:buSzPts val="1100"/>
              <a:buFont typeface="Roboto"/>
              <a:buNone/>
            </a:pPr>
            <a:r>
              <a:rPr lang="en-US" sz="1350">
                <a:solidFill>
                  <a:srgbClr val="242424"/>
                </a:solidFill>
                <a:highlight>
                  <a:srgbClr val="FFFFFF"/>
                </a:highlight>
                <a:latin typeface="Roboto"/>
                <a:ea typeface="Roboto"/>
                <a:cs typeface="Roboto"/>
                <a:sym typeface="Roboto"/>
              </a:rPr>
              <a:t>This wording is provided to clarify the duties of the Equity, diversity and inclusion Director.  This update also makes the EDI Director one of the 17 voting member of the Board of Directors.</a:t>
            </a:r>
            <a:endParaRPr sz="1400">
              <a:solidFill>
                <a:srgbClr val="242424"/>
              </a:solidFill>
              <a:highlight>
                <a:srgbClr val="FFFFFF"/>
              </a:highlight>
              <a:latin typeface="Roboto"/>
              <a:ea typeface="Roboto"/>
              <a:cs typeface="Roboto"/>
              <a:sym typeface="Roboto"/>
            </a:endParaRPr>
          </a:p>
        </p:txBody>
      </p:sp>
      <p:sp>
        <p:nvSpPr>
          <p:cNvPr id="321" name="Google Shape;321;g31123caef63_0_9: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1123caef63_0_16: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rgbClr val="242424"/>
              </a:buClr>
              <a:buSzPts val="1100"/>
              <a:buFont typeface="Roboto"/>
              <a:buNone/>
            </a:pPr>
            <a:r>
              <a:rPr lang="en-US" sz="1350">
                <a:solidFill>
                  <a:srgbClr val="242424"/>
                </a:solidFill>
                <a:highlight>
                  <a:srgbClr val="FFFFFF"/>
                </a:highlight>
                <a:latin typeface="Roboto"/>
                <a:ea typeface="Roboto"/>
                <a:cs typeface="Roboto"/>
                <a:sym typeface="Roboto"/>
              </a:rPr>
              <a:t>This wording is provided to clarify the duties of the Equity, diversity and inclusion Director.  This update also makes the EDI Director one of the 17 voting member of the Board of Directors.</a:t>
            </a:r>
            <a:endParaRPr sz="1400">
              <a:solidFill>
                <a:srgbClr val="242424"/>
              </a:solidFill>
              <a:highlight>
                <a:srgbClr val="FFFFFF"/>
              </a:highlight>
              <a:latin typeface="Roboto"/>
              <a:ea typeface="Roboto"/>
              <a:cs typeface="Roboto"/>
              <a:sym typeface="Roboto"/>
            </a:endParaRPr>
          </a:p>
        </p:txBody>
      </p:sp>
      <p:sp>
        <p:nvSpPr>
          <p:cNvPr id="328" name="Google Shape;328;g31123caef63_0_16: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1123caef63_0_22: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rgbClr val="242424"/>
              </a:buClr>
              <a:buSzPts val="1100"/>
              <a:buFont typeface="Roboto"/>
              <a:buNone/>
            </a:pPr>
            <a:r>
              <a:rPr lang="en-US" sz="1350">
                <a:solidFill>
                  <a:srgbClr val="242424"/>
                </a:solidFill>
                <a:highlight>
                  <a:srgbClr val="FFFFFF"/>
                </a:highlight>
                <a:latin typeface="Roboto"/>
                <a:ea typeface="Roboto"/>
                <a:cs typeface="Roboto"/>
                <a:sym typeface="Roboto"/>
              </a:rPr>
              <a:t>This wording is provided to clarify the duties of the Equity, diversity and inclusion Director.  This update also makes the EDI Director one of the 17 voting member of the Board of Directors.</a:t>
            </a:r>
            <a:endParaRPr sz="1400">
              <a:solidFill>
                <a:srgbClr val="242424"/>
              </a:solidFill>
              <a:highlight>
                <a:srgbClr val="FFFFFF"/>
              </a:highlight>
              <a:latin typeface="Roboto"/>
              <a:ea typeface="Roboto"/>
              <a:cs typeface="Roboto"/>
              <a:sym typeface="Roboto"/>
            </a:endParaRPr>
          </a:p>
        </p:txBody>
      </p:sp>
      <p:sp>
        <p:nvSpPr>
          <p:cNvPr id="335" name="Google Shape;335;g31123caef63_0_2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1123caef63_0_28: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rgbClr val="242424"/>
              </a:buClr>
              <a:buSzPts val="1100"/>
              <a:buFont typeface="Roboto"/>
              <a:buNone/>
            </a:pPr>
            <a:r>
              <a:rPr lang="en-US" sz="1350">
                <a:solidFill>
                  <a:srgbClr val="242424"/>
                </a:solidFill>
                <a:highlight>
                  <a:srgbClr val="FFFFFF"/>
                </a:highlight>
                <a:latin typeface="Roboto"/>
                <a:ea typeface="Roboto"/>
                <a:cs typeface="Roboto"/>
                <a:sym typeface="Roboto"/>
              </a:rPr>
              <a:t>This wording is provided to clarify the duties of the Equity, diversity and inclusion Director.  This update also makes the EDI Director one of the 17 voting member of the Board of Directors.</a:t>
            </a:r>
            <a:endParaRPr sz="1400">
              <a:solidFill>
                <a:srgbClr val="242424"/>
              </a:solidFill>
              <a:highlight>
                <a:srgbClr val="FFFFFF"/>
              </a:highlight>
              <a:latin typeface="Roboto"/>
              <a:ea typeface="Roboto"/>
              <a:cs typeface="Roboto"/>
              <a:sym typeface="Roboto"/>
            </a:endParaRPr>
          </a:p>
        </p:txBody>
      </p:sp>
      <p:sp>
        <p:nvSpPr>
          <p:cNvPr id="342" name="Google Shape;342;g31123caef63_0_28: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1123caef63_0_34: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rgbClr val="242424"/>
              </a:buClr>
              <a:buSzPts val="1100"/>
              <a:buFont typeface="Roboto"/>
              <a:buNone/>
            </a:pPr>
            <a:r>
              <a:rPr lang="en-US" sz="1350">
                <a:solidFill>
                  <a:srgbClr val="242424"/>
                </a:solidFill>
                <a:highlight>
                  <a:srgbClr val="FFFFFF"/>
                </a:highlight>
                <a:latin typeface="Roboto"/>
                <a:ea typeface="Roboto"/>
                <a:cs typeface="Roboto"/>
                <a:sym typeface="Roboto"/>
              </a:rPr>
              <a:t>This wording is provided to clarify the duties of the Equity, diversity and inclusion Director.  This update also makes the EDI Director one of the 17 voting member of the Board of Directors.</a:t>
            </a:r>
            <a:endParaRPr sz="1400">
              <a:solidFill>
                <a:srgbClr val="242424"/>
              </a:solidFill>
              <a:highlight>
                <a:srgbClr val="FFFFFF"/>
              </a:highlight>
              <a:latin typeface="Roboto"/>
              <a:ea typeface="Roboto"/>
              <a:cs typeface="Roboto"/>
              <a:sym typeface="Roboto"/>
            </a:endParaRPr>
          </a:p>
        </p:txBody>
      </p:sp>
      <p:sp>
        <p:nvSpPr>
          <p:cNvPr id="349" name="Google Shape;349;g31123caef63_0_34: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0: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56" name="Google Shape;356;p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63" name="Google Shape;363;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2: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69" name="Google Shape;369;p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39" name="Google Shape;139;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11ace47d89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11ace47d89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311ace47d89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43"/>
          <p:cNvSpPr>
            <a:spLocks noGrp="1"/>
          </p:cNvSpPr>
          <p:nvPr>
            <p:ph type="pic" idx="2"/>
          </p:nvPr>
        </p:nvSpPr>
        <p:spPr>
          <a:xfrm>
            <a:off x="5183188" y="987425"/>
            <a:ext cx="6172200" cy="4873625"/>
          </a:xfrm>
          <a:prstGeom prst="rect">
            <a:avLst/>
          </a:prstGeom>
          <a:noFill/>
          <a:ln>
            <a:noFill/>
          </a:ln>
        </p:spPr>
      </p:sp>
      <p:sp>
        <p:nvSpPr>
          <p:cNvPr id="72" name="Google Shape;72;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43"/>
        <p:cNvGrpSpPr/>
        <p:nvPr/>
      </p:nvGrpSpPr>
      <p:grpSpPr>
        <a:xfrm>
          <a:off x="0" y="0"/>
          <a:ext cx="0" cy="0"/>
          <a:chOff x="0" y="0"/>
          <a:chExt cx="0" cy="0"/>
        </a:xfrm>
      </p:grpSpPr>
      <p:sp>
        <p:nvSpPr>
          <p:cNvPr id="44" name="Google Shape;44;p39"/>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1400"/>
              <a:buFont typeface="Calibri"/>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5" name="Google Shape;45;p39"/>
          <p:cNvSpPr txBox="1">
            <a:spLocks noGrp="1"/>
          </p:cNvSpPr>
          <p:nvPr>
            <p:ph type="subTitle" idx="1"/>
          </p:nvPr>
        </p:nvSpPr>
        <p:spPr>
          <a:xfrm>
            <a:off x="609600" y="1604520"/>
            <a:ext cx="10972400" cy="3977400"/>
          </a:xfrm>
          <a:prstGeom prst="rect">
            <a:avLst/>
          </a:prstGeom>
          <a:noFill/>
          <a:ln>
            <a:noFill/>
          </a:ln>
        </p:spPr>
        <p:txBody>
          <a:bodyPr spcFirstLastPara="1" wrap="square" lIns="0" tIns="0" rIns="0" bIns="0" anchor="ctr" anchorCtr="0">
            <a:noAutofit/>
          </a:bodyPr>
          <a:lstStyle>
            <a:lvl1pPr lvl="0" algn="l">
              <a:lnSpc>
                <a:spcPct val="100000"/>
              </a:lnSpc>
              <a:spcBef>
                <a:spcPts val="360"/>
              </a:spcBef>
              <a:spcAft>
                <a:spcPts val="0"/>
              </a:spcAft>
              <a:buClr>
                <a:schemeClr val="dk1"/>
              </a:buClr>
              <a:buSzPts val="1800"/>
              <a:buChar char="•"/>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pic>
        <p:nvPicPr>
          <p:cNvPr id="46" name="Google Shape;46;p39"/>
          <p:cNvPicPr preferRelativeResize="0"/>
          <p:nvPr/>
        </p:nvPicPr>
        <p:blipFill rotWithShape="1">
          <a:blip r:embed="rId2">
            <a:alphaModFix/>
          </a:blip>
          <a:srcRect/>
          <a:stretch/>
        </p:blipFill>
        <p:spPr>
          <a:xfrm>
            <a:off x="7924800" y="6462650"/>
            <a:ext cx="4267200" cy="39534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hyperlink" Target="http://www.owha.on.ca/"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mailto:riskdirector@gcgh.ca"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ctrTitle"/>
          </p:nvPr>
        </p:nvSpPr>
        <p:spPr>
          <a:xfrm>
            <a:off x="640075" y="2131625"/>
            <a:ext cx="9205800" cy="2040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Calibri"/>
              <a:buNone/>
            </a:pPr>
            <a:r>
              <a:rPr lang="en-US" sz="5800" b="1"/>
              <a:t>East Ottawa Girls Hockey Association</a:t>
            </a:r>
            <a:endParaRPr sz="5200"/>
          </a:p>
        </p:txBody>
      </p:sp>
      <p:sp>
        <p:nvSpPr>
          <p:cNvPr id="94" name="Google Shape;94;p1"/>
          <p:cNvSpPr txBox="1">
            <a:spLocks noGrp="1"/>
          </p:cNvSpPr>
          <p:nvPr>
            <p:ph type="subTitle" idx="1"/>
          </p:nvPr>
        </p:nvSpPr>
        <p:spPr>
          <a:xfrm>
            <a:off x="640080" y="4631161"/>
            <a:ext cx="6692827" cy="156948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a:t>Annual General Meeting</a:t>
            </a:r>
            <a:endParaRPr/>
          </a:p>
          <a:p>
            <a:pPr marL="0" lvl="0" indent="0" algn="l" rtl="0">
              <a:lnSpc>
                <a:spcPct val="90000"/>
              </a:lnSpc>
              <a:spcBef>
                <a:spcPts val="0"/>
              </a:spcBef>
              <a:spcAft>
                <a:spcPts val="0"/>
              </a:spcAft>
              <a:buClr>
                <a:schemeClr val="dk1"/>
              </a:buClr>
              <a:buSzPts val="2400"/>
              <a:buNone/>
            </a:pPr>
            <a:r>
              <a:rPr lang="en-US" sz="2000"/>
              <a:t>November 4th, 2024</a:t>
            </a:r>
            <a:endParaRPr sz="2000"/>
          </a:p>
        </p:txBody>
      </p:sp>
      <p:pic>
        <p:nvPicPr>
          <p:cNvPr id="95" name="Google Shape;95;p1"/>
          <p:cNvPicPr preferRelativeResize="0"/>
          <p:nvPr/>
        </p:nvPicPr>
        <p:blipFill rotWithShape="1">
          <a:blip r:embed="rId3">
            <a:alphaModFix/>
          </a:blip>
          <a:srcRect t="17944" b="21879"/>
          <a:stretch/>
        </p:blipFill>
        <p:spPr>
          <a:xfrm>
            <a:off x="5848950" y="66400"/>
            <a:ext cx="6343050" cy="214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g311ace47d89_0_0"/>
          <p:cNvPicPr preferRelativeResize="0"/>
          <p:nvPr/>
        </p:nvPicPr>
        <p:blipFill rotWithShape="1">
          <a:blip r:embed="rId3">
            <a:alphaModFix/>
          </a:blip>
          <a:srcRect b="44261"/>
          <a:stretch/>
        </p:blipFill>
        <p:spPr>
          <a:xfrm>
            <a:off x="1362625" y="989325"/>
            <a:ext cx="9260524" cy="2903450"/>
          </a:xfrm>
          <a:prstGeom prst="rect">
            <a:avLst/>
          </a:prstGeom>
          <a:noFill/>
          <a:ln>
            <a:noFill/>
          </a:ln>
        </p:spPr>
      </p:pic>
      <p:sp>
        <p:nvSpPr>
          <p:cNvPr id="167" name="Google Shape;167;g311ace47d89_0_0"/>
          <p:cNvSpPr txBox="1"/>
          <p:nvPr/>
        </p:nvSpPr>
        <p:spPr>
          <a:xfrm>
            <a:off x="1805275" y="4124875"/>
            <a:ext cx="7301700" cy="2370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800" b="1">
                <a:solidFill>
                  <a:schemeClr val="dk1"/>
                </a:solidFill>
                <a:latin typeface="Calibri"/>
                <a:ea typeface="Calibri"/>
                <a:cs typeface="Calibri"/>
                <a:sym typeface="Calibri"/>
              </a:rPr>
              <a:t>OWHL Eastern Championships</a:t>
            </a:r>
            <a:endParaRPr sz="1800" b="1">
              <a:solidFill>
                <a:schemeClr val="dk1"/>
              </a:solidFill>
              <a:latin typeface="Calibri"/>
              <a:ea typeface="Calibri"/>
              <a:cs typeface="Calibri"/>
              <a:sym typeface="Calibri"/>
            </a:endParaRPr>
          </a:p>
          <a:p>
            <a:pPr marL="457200" lvl="0" indent="-323850" algn="l" rtl="0">
              <a:lnSpc>
                <a:spcPct val="90000"/>
              </a:lnSpc>
              <a:spcBef>
                <a:spcPts val="600"/>
              </a:spcBef>
              <a:spcAft>
                <a:spcPts val="0"/>
              </a:spcAft>
              <a:buClr>
                <a:schemeClr val="dk1"/>
              </a:buClr>
              <a:buSzPts val="1500"/>
              <a:buChar char="●"/>
            </a:pPr>
            <a:r>
              <a:rPr lang="en-US" sz="1500">
                <a:solidFill>
                  <a:schemeClr val="dk1"/>
                </a:solidFill>
                <a:latin typeface="Calibri"/>
                <a:ea typeface="Calibri"/>
                <a:cs typeface="Calibri"/>
                <a:sym typeface="Calibri"/>
              </a:rPr>
              <a:t>League Champions - U15AA, U11AA, U15C, and U18C</a:t>
            </a:r>
            <a:endParaRPr sz="1500">
              <a:solidFill>
                <a:schemeClr val="dk1"/>
              </a:solidFill>
              <a:latin typeface="Calibri"/>
              <a:ea typeface="Calibri"/>
              <a:cs typeface="Calibri"/>
              <a:sym typeface="Calibri"/>
            </a:endParaRPr>
          </a:p>
          <a:p>
            <a:pPr marL="0" lvl="0" indent="0" algn="l" rtl="0">
              <a:lnSpc>
                <a:spcPct val="90000"/>
              </a:lnSpc>
              <a:spcBef>
                <a:spcPts val="600"/>
              </a:spcBef>
              <a:spcAft>
                <a:spcPts val="0"/>
              </a:spcAft>
              <a:buNone/>
            </a:pPr>
            <a:endParaRPr sz="1200">
              <a:solidFill>
                <a:schemeClr val="dk1"/>
              </a:solidFill>
            </a:endParaRPr>
          </a:p>
          <a:p>
            <a:pPr marL="0" lvl="0" indent="0" algn="l" rtl="0">
              <a:lnSpc>
                <a:spcPct val="90000"/>
              </a:lnSpc>
              <a:spcBef>
                <a:spcPts val="600"/>
              </a:spcBef>
              <a:spcAft>
                <a:spcPts val="0"/>
              </a:spcAft>
              <a:buNone/>
            </a:pPr>
            <a:r>
              <a:rPr lang="en-US" sz="1800" b="1">
                <a:solidFill>
                  <a:schemeClr val="dk1"/>
                </a:solidFill>
                <a:latin typeface="Calibri"/>
                <a:ea typeface="Calibri"/>
                <a:cs typeface="Calibri"/>
                <a:sym typeface="Calibri"/>
              </a:rPr>
              <a:t>Provincials</a:t>
            </a:r>
            <a:endParaRPr sz="1800" b="1">
              <a:solidFill>
                <a:schemeClr val="dk1"/>
              </a:solidFill>
              <a:latin typeface="Calibri"/>
              <a:ea typeface="Calibri"/>
              <a:cs typeface="Calibri"/>
              <a:sym typeface="Calibri"/>
            </a:endParaRPr>
          </a:p>
          <a:p>
            <a:pPr marL="457200" lvl="0" indent="-323850" algn="l" rtl="0">
              <a:lnSpc>
                <a:spcPct val="90000"/>
              </a:lnSpc>
              <a:spcBef>
                <a:spcPts val="600"/>
              </a:spcBef>
              <a:spcAft>
                <a:spcPts val="0"/>
              </a:spcAft>
              <a:buClr>
                <a:schemeClr val="dk1"/>
              </a:buClr>
              <a:buSzPts val="1500"/>
              <a:buChar char="●"/>
            </a:pPr>
            <a:r>
              <a:rPr lang="en-US" sz="1500">
                <a:solidFill>
                  <a:schemeClr val="dk1"/>
                </a:solidFill>
                <a:latin typeface="Calibri"/>
                <a:ea typeface="Calibri"/>
                <a:cs typeface="Calibri"/>
                <a:sym typeface="Calibri"/>
              </a:rPr>
              <a:t>10 Teams were invited to Provincials </a:t>
            </a:r>
            <a:r>
              <a:rPr lang="en-US" i="1">
                <a:solidFill>
                  <a:schemeClr val="dk1"/>
                </a:solidFill>
                <a:latin typeface="Calibri"/>
                <a:ea typeface="Calibri"/>
                <a:cs typeface="Calibri"/>
                <a:sym typeface="Calibri"/>
              </a:rPr>
              <a:t>(Due to exam schedules both Senior teams were unable to attend)</a:t>
            </a:r>
            <a:endParaRPr i="1">
              <a:solidFill>
                <a:schemeClr val="dk1"/>
              </a:solidFill>
              <a:latin typeface="Calibri"/>
              <a:ea typeface="Calibri"/>
              <a:cs typeface="Calibri"/>
              <a:sym typeface="Calibri"/>
            </a:endParaRPr>
          </a:p>
          <a:p>
            <a:pPr marL="457200" lvl="0" indent="-323850" algn="l" rtl="0">
              <a:lnSpc>
                <a:spcPct val="90000"/>
              </a:lnSpc>
              <a:spcBef>
                <a:spcPts val="0"/>
              </a:spcBef>
              <a:spcAft>
                <a:spcPts val="0"/>
              </a:spcAft>
              <a:buClr>
                <a:schemeClr val="dk1"/>
              </a:buClr>
              <a:buSzPts val="1500"/>
              <a:buChar char="●"/>
            </a:pPr>
            <a:r>
              <a:rPr lang="en-US" sz="1500">
                <a:solidFill>
                  <a:schemeClr val="dk1"/>
                </a:solidFill>
                <a:latin typeface="Calibri"/>
                <a:ea typeface="Calibri"/>
                <a:cs typeface="Calibri"/>
                <a:sym typeface="Calibri"/>
              </a:rPr>
              <a:t>U18BB - Bronze</a:t>
            </a:r>
            <a:endParaRPr sz="1500">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U11BB, U11AA, U13AA, U15AA, U18C, U15BB and U9B</a:t>
            </a:r>
            <a:endParaRPr sz="1500">
              <a:solidFill>
                <a:schemeClr val="dk1"/>
              </a:solidFill>
              <a:latin typeface="Calibri"/>
              <a:ea typeface="Calibri"/>
              <a:cs typeface="Calibri"/>
              <a:sym typeface="Calibri"/>
            </a:endParaRPr>
          </a:p>
        </p:txBody>
      </p:sp>
      <p:sp>
        <p:nvSpPr>
          <p:cNvPr id="168" name="Google Shape;168;g311ace47d89_0_0"/>
          <p:cNvSpPr/>
          <p:nvPr/>
        </p:nvSpPr>
        <p:spPr>
          <a:xfrm>
            <a:off x="485250" y="106725"/>
            <a:ext cx="9525000" cy="882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i="0" u="none" strike="noStrike" cap="none">
                <a:solidFill>
                  <a:srgbClr val="262626"/>
                </a:solidFill>
                <a:latin typeface="Calibri"/>
                <a:ea typeface="Calibri"/>
                <a:cs typeface="Calibri"/>
                <a:sym typeface="Calibri"/>
              </a:rPr>
              <a:t>ACCOMPLISHMENTS</a:t>
            </a:r>
            <a:r>
              <a:rPr lang="en-US" sz="3700" b="1" i="0" u="none" strike="noStrike" cap="none">
                <a:solidFill>
                  <a:srgbClr val="262626"/>
                </a:solidFill>
                <a:latin typeface="Arial"/>
                <a:ea typeface="Arial"/>
                <a:cs typeface="Arial"/>
                <a:sym typeface="Arial"/>
              </a:rPr>
              <a:t> – COM</a:t>
            </a:r>
            <a:r>
              <a:rPr lang="en-US" sz="3700" b="1">
                <a:solidFill>
                  <a:srgbClr val="262626"/>
                </a:solidFill>
              </a:rPr>
              <a:t>P</a:t>
            </a:r>
            <a:r>
              <a:rPr lang="en-US" sz="3700" b="1" i="0" u="none" strike="noStrike" cap="none">
                <a:solidFill>
                  <a:srgbClr val="262626"/>
                </a:solidFill>
                <a:latin typeface="Arial"/>
                <a:ea typeface="Arial"/>
                <a:cs typeface="Arial"/>
                <a:sym typeface="Arial"/>
              </a:rPr>
              <a:t>ETITIVE</a:t>
            </a:r>
            <a:endParaRPr sz="3700" b="0" i="0" u="none" strike="noStrike" cap="none">
              <a:solidFill>
                <a:srgbClr val="262626"/>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283ec342a8c_0_37"/>
          <p:cNvSpPr/>
          <p:nvPr/>
        </p:nvSpPr>
        <p:spPr>
          <a:xfrm>
            <a:off x="1843850" y="258250"/>
            <a:ext cx="8584200" cy="96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i="0" u="none" strike="noStrike" cap="none">
                <a:solidFill>
                  <a:srgbClr val="262626"/>
                </a:solidFill>
                <a:latin typeface="Arial"/>
                <a:ea typeface="Arial"/>
                <a:cs typeface="Arial"/>
                <a:sym typeface="Arial"/>
              </a:rPr>
              <a:t>ANNUAL REPORT – COMPETITIVE</a:t>
            </a:r>
            <a:endParaRPr sz="3700" b="0" i="0" u="none" strike="noStrike" cap="none">
              <a:solidFill>
                <a:srgbClr val="262626"/>
              </a:solidFill>
              <a:latin typeface="Arial"/>
              <a:ea typeface="Arial"/>
              <a:cs typeface="Arial"/>
              <a:sym typeface="Arial"/>
            </a:endParaRPr>
          </a:p>
        </p:txBody>
      </p:sp>
      <p:sp>
        <p:nvSpPr>
          <p:cNvPr id="175" name="Google Shape;175;g283ec342a8c_0_37"/>
          <p:cNvSpPr txBox="1"/>
          <p:nvPr/>
        </p:nvSpPr>
        <p:spPr>
          <a:xfrm>
            <a:off x="828950" y="1067825"/>
            <a:ext cx="6420300" cy="711000"/>
          </a:xfrm>
          <a:prstGeom prst="rect">
            <a:avLst/>
          </a:prstGeom>
          <a:noFill/>
          <a:ln>
            <a:noFill/>
          </a:ln>
        </p:spPr>
        <p:txBody>
          <a:bodyPr spcFirstLastPara="1" wrap="square" lIns="91425" tIns="91425" rIns="91425" bIns="91425" anchor="t" anchorCtr="0">
            <a:spAutoFit/>
          </a:bodyPr>
          <a:lstStyle/>
          <a:p>
            <a:pPr marL="57150" lvl="0" indent="0" algn="l" rtl="0">
              <a:lnSpc>
                <a:spcPct val="90000"/>
              </a:lnSpc>
              <a:spcBef>
                <a:spcPts val="0"/>
              </a:spcBef>
              <a:spcAft>
                <a:spcPts val="0"/>
              </a:spcAft>
              <a:buNone/>
            </a:pPr>
            <a:r>
              <a:rPr lang="en-US" sz="2400" b="1">
                <a:solidFill>
                  <a:srgbClr val="262626"/>
                </a:solidFill>
              </a:rPr>
              <a:t>2024-25 - Levels and Coaches:</a:t>
            </a:r>
            <a:endParaRPr sz="2400" b="1">
              <a:solidFill>
                <a:srgbClr val="262626"/>
              </a:solidFill>
            </a:endParaRPr>
          </a:p>
          <a:p>
            <a:pPr marL="457200" lvl="0" indent="-317500" algn="l" rtl="0">
              <a:lnSpc>
                <a:spcPct val="90000"/>
              </a:lnSpc>
              <a:spcBef>
                <a:spcPts val="0"/>
              </a:spcBef>
              <a:spcAft>
                <a:spcPts val="0"/>
              </a:spcAft>
              <a:buClr>
                <a:srgbClr val="262626"/>
              </a:buClr>
              <a:buSzPts val="1400"/>
              <a:buChar char="●"/>
            </a:pPr>
            <a:r>
              <a:rPr lang="en-US" b="1">
                <a:solidFill>
                  <a:srgbClr val="262626"/>
                </a:solidFill>
              </a:rPr>
              <a:t>The EO competitive program has iced 21 teams this season</a:t>
            </a:r>
            <a:endParaRPr b="1">
              <a:solidFill>
                <a:srgbClr val="262626"/>
              </a:solidFill>
            </a:endParaRPr>
          </a:p>
        </p:txBody>
      </p:sp>
      <p:graphicFrame>
        <p:nvGraphicFramePr>
          <p:cNvPr id="176" name="Google Shape;176;g283ec342a8c_0_37"/>
          <p:cNvGraphicFramePr/>
          <p:nvPr/>
        </p:nvGraphicFramePr>
        <p:xfrm>
          <a:off x="3042800" y="1856838"/>
          <a:ext cx="3000000" cy="3000000"/>
        </p:xfrm>
        <a:graphic>
          <a:graphicData uri="http://schemas.openxmlformats.org/drawingml/2006/table">
            <a:tbl>
              <a:tblPr>
                <a:noFill/>
                <a:tableStyleId>{C913D394-97D8-441C-80E4-63791AA497A8}</a:tableStyleId>
              </a:tblPr>
              <a:tblGrid>
                <a:gridCol w="3093150">
                  <a:extLst>
                    <a:ext uri="{9D8B030D-6E8A-4147-A177-3AD203B41FA5}">
                      <a16:colId xmlns:a16="http://schemas.microsoft.com/office/drawing/2014/main" val="20000"/>
                    </a:ext>
                  </a:extLst>
                </a:gridCol>
                <a:gridCol w="3093150">
                  <a:extLst>
                    <a:ext uri="{9D8B030D-6E8A-4147-A177-3AD203B41FA5}">
                      <a16:colId xmlns:a16="http://schemas.microsoft.com/office/drawing/2014/main" val="20001"/>
                    </a:ext>
                  </a:extLst>
                </a:gridCol>
              </a:tblGrid>
              <a:tr h="381000">
                <a:tc>
                  <a:txBody>
                    <a:bodyPr/>
                    <a:lstStyle/>
                    <a:p>
                      <a:pPr marL="0" lvl="0" indent="0" algn="l" rtl="0">
                        <a:lnSpc>
                          <a:spcPct val="150000"/>
                        </a:lnSpc>
                        <a:spcBef>
                          <a:spcPts val="0"/>
                        </a:spcBef>
                        <a:spcAft>
                          <a:spcPts val="0"/>
                        </a:spcAft>
                        <a:buClr>
                          <a:schemeClr val="dk1"/>
                        </a:buClr>
                        <a:buSzPts val="1100"/>
                        <a:buFont typeface="Arial"/>
                        <a:buNone/>
                      </a:pPr>
                      <a:r>
                        <a:rPr lang="en-US"/>
                        <a:t>U9B – Randy Dagenais		</a:t>
                      </a:r>
                      <a:endParaRPr/>
                    </a:p>
                    <a:p>
                      <a:pPr marL="0" lvl="0" indent="0" algn="l" rtl="0">
                        <a:lnSpc>
                          <a:spcPct val="150000"/>
                        </a:lnSpc>
                        <a:spcBef>
                          <a:spcPts val="0"/>
                        </a:spcBef>
                        <a:spcAft>
                          <a:spcPts val="0"/>
                        </a:spcAft>
                        <a:buNone/>
                      </a:pPr>
                      <a:r>
                        <a:rPr lang="en-US">
                          <a:solidFill>
                            <a:schemeClr val="dk1"/>
                          </a:solidFill>
                        </a:rPr>
                        <a:t>U11C – Jeff Leech</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U11B  –  Karl Giguère</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U11 BB – Colleen Kenny</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U11AA – Alli Monuk*</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U13A –Bob Hocquard</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U13BB - Mark Harding</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U13B – Elias Argibay</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U13C – Dave Steen</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a:t>U13 AA – Emma Shimizu* </a:t>
                      </a:r>
                      <a:endParaRPr/>
                    </a:p>
                    <a:p>
                      <a:pPr marL="0" lvl="0" indent="0" algn="l" rtl="0">
                        <a:lnSpc>
                          <a:spcPct val="150000"/>
                        </a:lnSpc>
                        <a:spcBef>
                          <a:spcPts val="0"/>
                        </a:spcBef>
                        <a:spcAft>
                          <a:spcPts val="0"/>
                        </a:spcAft>
                        <a:buClr>
                          <a:schemeClr val="dk1"/>
                        </a:buClr>
                        <a:buSzPts val="1100"/>
                        <a:buFont typeface="Arial"/>
                        <a:buNone/>
                      </a:pPr>
                      <a:r>
                        <a:rPr lang="en-US">
                          <a:solidFill>
                            <a:schemeClr val="dk1"/>
                          </a:solidFill>
                        </a:rPr>
                        <a:t>U15C - Stephen George/ Mike Washburn</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a:solidFill>
                            <a:schemeClr val="dk1"/>
                          </a:solidFill>
                        </a:rPr>
                        <a:t>U15C - Paul Blahey</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1200">
                          <a:solidFill>
                            <a:schemeClr val="dk1"/>
                          </a:solidFill>
                        </a:rPr>
                        <a:t>*Non-parent HC</a:t>
                      </a:r>
                      <a:endParaRPr/>
                    </a:p>
                  </a:txBody>
                  <a:tcPr marL="91425" marR="91425" marT="91425" marB="91425"/>
                </a:tc>
                <a:tc>
                  <a:txBody>
                    <a:bodyPr/>
                    <a:lstStyle/>
                    <a:p>
                      <a:pPr marL="0" lvl="0" indent="0" algn="l" rtl="0">
                        <a:lnSpc>
                          <a:spcPct val="150000"/>
                        </a:lnSpc>
                        <a:spcBef>
                          <a:spcPts val="0"/>
                        </a:spcBef>
                        <a:spcAft>
                          <a:spcPts val="0"/>
                        </a:spcAft>
                        <a:buClr>
                          <a:schemeClr val="dk1"/>
                        </a:buClr>
                        <a:buSzPts val="1100"/>
                        <a:buFont typeface="Arial"/>
                        <a:buNone/>
                      </a:pPr>
                      <a:r>
                        <a:rPr lang="en-US">
                          <a:solidFill>
                            <a:schemeClr val="dk1"/>
                          </a:solidFill>
                        </a:rPr>
                        <a:t>U15B - Meghan Lalonde*</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U15BB - Jessica Wilson</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U15AA - Jeff Dunbrack                 	</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U15A - Todd Houston </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a:t>U18AA - Pat Hogue</a:t>
                      </a:r>
                      <a:endParaRPr/>
                    </a:p>
                    <a:p>
                      <a:pPr marL="0" lvl="0" indent="0" algn="l" rtl="0">
                        <a:lnSpc>
                          <a:spcPct val="150000"/>
                        </a:lnSpc>
                        <a:spcBef>
                          <a:spcPts val="0"/>
                        </a:spcBef>
                        <a:spcAft>
                          <a:spcPts val="0"/>
                        </a:spcAft>
                        <a:buClr>
                          <a:schemeClr val="dk1"/>
                        </a:buClr>
                        <a:buSzPts val="1100"/>
                        <a:buFont typeface="Arial"/>
                        <a:buNone/>
                      </a:pPr>
                      <a:r>
                        <a:rPr lang="en-US"/>
                        <a:t>U18A - John Giannitsopoulos*</a:t>
                      </a:r>
                      <a:endParaRPr/>
                    </a:p>
                    <a:p>
                      <a:pPr marL="0" lvl="0" indent="0" algn="l" rtl="0">
                        <a:lnSpc>
                          <a:spcPct val="150000"/>
                        </a:lnSpc>
                        <a:spcBef>
                          <a:spcPts val="0"/>
                        </a:spcBef>
                        <a:spcAft>
                          <a:spcPts val="0"/>
                        </a:spcAft>
                        <a:buClr>
                          <a:schemeClr val="dk1"/>
                        </a:buClr>
                        <a:buSzPts val="1100"/>
                        <a:buFont typeface="Arial"/>
                        <a:buNone/>
                      </a:pPr>
                      <a:r>
                        <a:rPr lang="en-US"/>
                        <a:t>U18BB - Luc Nadon</a:t>
                      </a:r>
                      <a:endParaRPr/>
                    </a:p>
                    <a:p>
                      <a:pPr marL="0" lvl="0" indent="0" algn="l" rtl="0">
                        <a:lnSpc>
                          <a:spcPct val="150000"/>
                        </a:lnSpc>
                        <a:spcBef>
                          <a:spcPts val="0"/>
                        </a:spcBef>
                        <a:spcAft>
                          <a:spcPts val="0"/>
                        </a:spcAft>
                        <a:buClr>
                          <a:schemeClr val="dk1"/>
                        </a:buClr>
                        <a:buSzPts val="1100"/>
                        <a:buFont typeface="Arial"/>
                        <a:buNone/>
                      </a:pPr>
                      <a:r>
                        <a:rPr lang="en-US"/>
                        <a:t>U18BB - Geneviève Leroux</a:t>
                      </a:r>
                      <a:endParaRPr/>
                    </a:p>
                    <a:p>
                      <a:pPr marL="0" lvl="0" indent="0" algn="l" rtl="0">
                        <a:lnSpc>
                          <a:spcPct val="150000"/>
                        </a:lnSpc>
                        <a:spcBef>
                          <a:spcPts val="0"/>
                        </a:spcBef>
                        <a:spcAft>
                          <a:spcPts val="0"/>
                        </a:spcAft>
                        <a:buClr>
                          <a:schemeClr val="dk1"/>
                        </a:buClr>
                        <a:buSzPts val="1100"/>
                        <a:buFont typeface="Arial"/>
                        <a:buNone/>
                      </a:pPr>
                      <a:r>
                        <a:rPr lang="en-US"/>
                        <a:t>Stéphane Bond</a:t>
                      </a:r>
                      <a:endParaRPr/>
                    </a:p>
                    <a:p>
                      <a:pPr marL="0" lvl="0" indent="0" algn="l" rtl="0">
                        <a:lnSpc>
                          <a:spcPct val="150000"/>
                        </a:lnSpc>
                        <a:spcBef>
                          <a:spcPts val="0"/>
                        </a:spcBef>
                        <a:spcAft>
                          <a:spcPts val="0"/>
                        </a:spcAft>
                        <a:buClr>
                          <a:schemeClr val="dk1"/>
                        </a:buClr>
                        <a:buSzPts val="1100"/>
                        <a:buFont typeface="Arial"/>
                        <a:buNone/>
                      </a:pPr>
                      <a:r>
                        <a:rPr lang="en-US"/>
                        <a:t>U18B -  Dan Payer </a:t>
                      </a:r>
                      <a:endParaRPr/>
                    </a:p>
                    <a:p>
                      <a:pPr marL="0" lvl="0" indent="0" algn="l" rtl="0">
                        <a:lnSpc>
                          <a:spcPct val="150000"/>
                        </a:lnSpc>
                        <a:spcBef>
                          <a:spcPts val="0"/>
                        </a:spcBef>
                        <a:spcAft>
                          <a:spcPts val="0"/>
                        </a:spcAft>
                        <a:buClr>
                          <a:schemeClr val="dk1"/>
                        </a:buClr>
                        <a:buSzPts val="1100"/>
                        <a:buFont typeface="Arial"/>
                        <a:buNone/>
                      </a:pPr>
                      <a:r>
                        <a:rPr lang="en-US"/>
                        <a:t>U18B  - Bob Sauve</a:t>
                      </a:r>
                      <a:endParaRPr/>
                    </a:p>
                    <a:p>
                      <a:pPr marL="0" lvl="0" indent="0" algn="l" rtl="0">
                        <a:lnSpc>
                          <a:spcPct val="150000"/>
                        </a:lnSpc>
                        <a:spcBef>
                          <a:spcPts val="0"/>
                        </a:spcBef>
                        <a:spcAft>
                          <a:spcPts val="0"/>
                        </a:spcAft>
                        <a:buClr>
                          <a:schemeClr val="dk1"/>
                        </a:buClr>
                        <a:buSzPts val="1100"/>
                        <a:buFont typeface="Arial"/>
                        <a:buNone/>
                      </a:pPr>
                      <a:r>
                        <a:rPr lang="en-US"/>
                        <a:t>U22 - Dan Tessier</a:t>
                      </a:r>
                      <a:endParaRPr/>
                    </a:p>
                    <a:p>
                      <a:pPr marL="0" lvl="0" indent="0" algn="l" rtl="0">
                        <a:lnSpc>
                          <a:spcPct val="150000"/>
                        </a:lnSpc>
                        <a:spcBef>
                          <a:spcPts val="0"/>
                        </a:spcBef>
                        <a:spcAft>
                          <a:spcPts val="0"/>
                        </a:spcAft>
                        <a:buClr>
                          <a:schemeClr val="dk1"/>
                        </a:buClr>
                        <a:buSzPts val="1100"/>
                        <a:buFont typeface="Arial"/>
                        <a:buNone/>
                      </a:pPr>
                      <a:r>
                        <a:rPr lang="en-US"/>
                        <a:t>Senior A - Al Julien</a:t>
                      </a:r>
                      <a:endParaRPr/>
                    </a:p>
                    <a:p>
                      <a:pPr marL="0" lvl="0" indent="0" algn="l" rtl="0">
                        <a:lnSpc>
                          <a:spcPct val="150000"/>
                        </a:lnSpc>
                        <a:spcBef>
                          <a:spcPts val="0"/>
                        </a:spcBef>
                        <a:spcAft>
                          <a:spcPts val="0"/>
                        </a:spcAft>
                        <a:buClr>
                          <a:schemeClr val="dk1"/>
                        </a:buClr>
                        <a:buSzPts val="1100"/>
                        <a:buFont typeface="Arial"/>
                        <a:buNone/>
                      </a:pPr>
                      <a:r>
                        <a:rPr lang="en-US"/>
                        <a:t>Senior C - Barry Prieur</a:t>
                      </a:r>
                      <a:endParaRPr/>
                    </a:p>
                    <a:p>
                      <a:pPr marL="0" lvl="0" indent="0" algn="l" rtl="0">
                        <a:lnSpc>
                          <a:spcPct val="150000"/>
                        </a:lnSpc>
                        <a:spcBef>
                          <a:spcPts val="0"/>
                        </a:spcBef>
                        <a:spcAft>
                          <a:spcPts val="0"/>
                        </a:spcAft>
                        <a:buNone/>
                      </a:pPr>
                      <a:endParaRPr sz="1200"/>
                    </a:p>
                  </a:txBody>
                  <a:tcPr marL="91425" marR="91425" marT="91425" marB="91425"/>
                </a:tc>
                <a:extLst>
                  <a:ext uri="{0D108BD9-81ED-4DB2-BD59-A6C34878D82A}">
                    <a16:rowId xmlns:a16="http://schemas.microsoft.com/office/drawing/2014/main" val="10000"/>
                  </a:ext>
                </a:extLst>
              </a:tr>
            </a:tbl>
          </a:graphicData>
        </a:graphic>
      </p:graphicFrame>
      <p:sp>
        <p:nvSpPr>
          <p:cNvPr id="177" name="Google Shape;177;g283ec342a8c_0_37"/>
          <p:cNvSpPr txBox="1"/>
          <p:nvPr/>
        </p:nvSpPr>
        <p:spPr>
          <a:xfrm>
            <a:off x="0" y="-61050"/>
            <a:ext cx="6142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b="1">
              <a:solidFill>
                <a:srgbClr val="FF0000"/>
              </a:solidFill>
              <a:latin typeface="Calibri"/>
              <a:ea typeface="Calibri"/>
              <a:cs typeface="Calibri"/>
              <a:sym typeface="Calibri"/>
            </a:endParaRPr>
          </a:p>
        </p:txBody>
      </p:sp>
      <p:pic>
        <p:nvPicPr>
          <p:cNvPr id="178" name="Google Shape;178;g283ec342a8c_0_37"/>
          <p:cNvPicPr preferRelativeResize="0"/>
          <p:nvPr/>
        </p:nvPicPr>
        <p:blipFill>
          <a:blip r:embed="rId3">
            <a:alphaModFix/>
          </a:blip>
          <a:stretch>
            <a:fillRect/>
          </a:stretch>
        </p:blipFill>
        <p:spPr>
          <a:xfrm>
            <a:off x="148650" y="2645838"/>
            <a:ext cx="2765251" cy="2018575"/>
          </a:xfrm>
          <a:prstGeom prst="rect">
            <a:avLst/>
          </a:prstGeom>
          <a:noFill/>
          <a:ln>
            <a:noFill/>
          </a:ln>
        </p:spPr>
      </p:pic>
      <p:pic>
        <p:nvPicPr>
          <p:cNvPr id="179" name="Google Shape;179;g283ec342a8c_0_37"/>
          <p:cNvPicPr preferRelativeResize="0"/>
          <p:nvPr/>
        </p:nvPicPr>
        <p:blipFill>
          <a:blip r:embed="rId3">
            <a:alphaModFix/>
          </a:blip>
          <a:stretch>
            <a:fillRect/>
          </a:stretch>
        </p:blipFill>
        <p:spPr>
          <a:xfrm>
            <a:off x="9278100" y="2645838"/>
            <a:ext cx="2765251" cy="2018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9"/>
          <p:cNvSpPr/>
          <p:nvPr/>
        </p:nvSpPr>
        <p:spPr>
          <a:xfrm>
            <a:off x="1184175" y="252075"/>
            <a:ext cx="9617700" cy="1188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700" b="1" i="0" u="none" strike="noStrike" cap="none">
                <a:solidFill>
                  <a:srgbClr val="262626"/>
                </a:solidFill>
                <a:latin typeface="Arial"/>
                <a:ea typeface="Arial"/>
                <a:cs typeface="Arial"/>
                <a:sym typeface="Arial"/>
              </a:rPr>
              <a:t>ANNUAL REPORT – HOUSE LEAGUE</a:t>
            </a:r>
            <a:endParaRPr sz="3700" b="0" i="0" u="none" strike="noStrike" cap="none">
              <a:solidFill>
                <a:srgbClr val="262626"/>
              </a:solidFill>
              <a:latin typeface="Arial"/>
              <a:ea typeface="Arial"/>
              <a:cs typeface="Arial"/>
              <a:sym typeface="Arial"/>
            </a:endParaRPr>
          </a:p>
        </p:txBody>
      </p:sp>
      <p:sp>
        <p:nvSpPr>
          <p:cNvPr id="185" name="Google Shape;185;p9"/>
          <p:cNvSpPr txBox="1"/>
          <p:nvPr/>
        </p:nvSpPr>
        <p:spPr>
          <a:xfrm>
            <a:off x="550950" y="1571375"/>
            <a:ext cx="9340500" cy="39867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1"/>
              </a:buClr>
              <a:buSzPts val="1900"/>
              <a:buChar char="●"/>
            </a:pPr>
            <a:r>
              <a:rPr lang="en-US" sz="1900">
                <a:solidFill>
                  <a:schemeClr val="dk1"/>
                </a:solidFill>
              </a:rPr>
              <a:t>2023-24 we had 13 teams from Fundamentals to U18</a:t>
            </a:r>
            <a:endParaRPr sz="1900">
              <a:solidFill>
                <a:schemeClr val="dk1"/>
              </a:solidFill>
            </a:endParaRPr>
          </a:p>
          <a:p>
            <a:pPr marL="457200" lvl="0" indent="-349250" algn="l" rtl="0">
              <a:spcBef>
                <a:spcPts val="0"/>
              </a:spcBef>
              <a:spcAft>
                <a:spcPts val="0"/>
              </a:spcAft>
              <a:buClr>
                <a:schemeClr val="dk1"/>
              </a:buClr>
              <a:buSzPts val="1900"/>
              <a:buChar char="●"/>
            </a:pPr>
            <a:r>
              <a:rPr lang="en-US" sz="1900">
                <a:solidFill>
                  <a:schemeClr val="dk1"/>
                </a:solidFill>
              </a:rPr>
              <a:t>2024-25 we currently have 18 teams from Fundamentals to U18</a:t>
            </a:r>
            <a:endParaRPr sz="1900">
              <a:solidFill>
                <a:schemeClr val="dk1"/>
              </a:solidFill>
            </a:endParaRPr>
          </a:p>
          <a:p>
            <a:pPr marL="457200" lvl="0" indent="-349250" algn="l" rtl="0">
              <a:spcBef>
                <a:spcPts val="0"/>
              </a:spcBef>
              <a:spcAft>
                <a:spcPts val="0"/>
              </a:spcAft>
              <a:buClr>
                <a:schemeClr val="dk1"/>
              </a:buClr>
              <a:buSzPts val="1900"/>
              <a:buChar char="●"/>
            </a:pPr>
            <a:r>
              <a:rPr lang="en-US" sz="1900">
                <a:solidFill>
                  <a:schemeClr val="dk1"/>
                </a:solidFill>
              </a:rPr>
              <a:t>That is a growth of 5 teams at the House League level</a:t>
            </a:r>
            <a:endParaRPr sz="1900">
              <a:solidFill>
                <a:schemeClr val="dk1"/>
              </a:solidFill>
            </a:endParaRPr>
          </a:p>
          <a:p>
            <a:pPr marL="457200" lvl="0" indent="-349250" algn="l" rtl="0">
              <a:spcBef>
                <a:spcPts val="0"/>
              </a:spcBef>
              <a:spcAft>
                <a:spcPts val="0"/>
              </a:spcAft>
              <a:buClr>
                <a:schemeClr val="dk1"/>
              </a:buClr>
              <a:buSzPts val="1900"/>
              <a:buChar char="●"/>
            </a:pPr>
            <a:r>
              <a:rPr lang="en-US" sz="1900">
                <a:solidFill>
                  <a:schemeClr val="dk1"/>
                </a:solidFill>
              </a:rPr>
              <a:t>Fundamentals went from 46 players last year to 55 players this year</a:t>
            </a:r>
            <a:endParaRPr sz="1900">
              <a:solidFill>
                <a:schemeClr val="dk1"/>
              </a:solidFill>
            </a:endParaRPr>
          </a:p>
          <a:p>
            <a:pPr marL="457200" lvl="0" indent="-349250" algn="l" rtl="0">
              <a:spcBef>
                <a:spcPts val="0"/>
              </a:spcBef>
              <a:spcAft>
                <a:spcPts val="0"/>
              </a:spcAft>
              <a:buClr>
                <a:schemeClr val="dk1"/>
              </a:buClr>
              <a:buSzPts val="1900"/>
              <a:buChar char="●"/>
            </a:pPr>
            <a:r>
              <a:rPr lang="en-US" sz="1900">
                <a:solidFill>
                  <a:schemeClr val="dk1"/>
                </a:solidFill>
              </a:rPr>
              <a:t>Teams are playing regular season in MOGHL with Ottawa, Rockland &amp; AHFVG (Gatineau)</a:t>
            </a:r>
            <a:endParaRPr sz="1900">
              <a:solidFill>
                <a:schemeClr val="dk1"/>
              </a:solidFill>
            </a:endParaRPr>
          </a:p>
          <a:p>
            <a:pPr marL="457200" lvl="0" indent="-349250" algn="l" rtl="0">
              <a:spcBef>
                <a:spcPts val="0"/>
              </a:spcBef>
              <a:spcAft>
                <a:spcPts val="0"/>
              </a:spcAft>
              <a:buClr>
                <a:schemeClr val="dk1"/>
              </a:buClr>
              <a:buSzPts val="1900"/>
              <a:buChar char="●"/>
            </a:pPr>
            <a:r>
              <a:rPr lang="en-US" sz="1900">
                <a:solidFill>
                  <a:schemeClr val="dk1"/>
                </a:solidFill>
              </a:rPr>
              <a:t>During sort outs, we offered “try goalie” sessions which didn’t yield any permanent goalies but allowed goalies to get a more comfortable feeling being in the net and has turned a few into 50% goalies.</a:t>
            </a:r>
            <a:endParaRPr sz="1900">
              <a:solidFill>
                <a:schemeClr val="dk1"/>
              </a:solidFill>
            </a:endParaRPr>
          </a:p>
          <a:p>
            <a:pPr marL="457200" lvl="0" indent="-349250" algn="l" rtl="0">
              <a:spcBef>
                <a:spcPts val="0"/>
              </a:spcBef>
              <a:spcAft>
                <a:spcPts val="0"/>
              </a:spcAft>
              <a:buClr>
                <a:schemeClr val="dk1"/>
              </a:buClr>
              <a:buSzPts val="1900"/>
              <a:buChar char="●"/>
            </a:pPr>
            <a:r>
              <a:rPr lang="en-US" sz="1900">
                <a:solidFill>
                  <a:schemeClr val="dk1"/>
                </a:solidFill>
              </a:rPr>
              <a:t>We plan to offer association-wide Development for the House League level for Skaters and Goalies</a:t>
            </a:r>
            <a:endParaRPr sz="1900">
              <a:solidFill>
                <a:schemeClr val="dk1"/>
              </a:solidFill>
            </a:endParaRPr>
          </a:p>
          <a:p>
            <a:pPr marL="457200" lvl="0" indent="-349250" algn="l" rtl="0">
              <a:spcBef>
                <a:spcPts val="0"/>
              </a:spcBef>
              <a:spcAft>
                <a:spcPts val="0"/>
              </a:spcAft>
              <a:buClr>
                <a:schemeClr val="dk1"/>
              </a:buClr>
              <a:buSzPts val="1900"/>
              <a:buChar char="●"/>
            </a:pPr>
            <a:r>
              <a:rPr lang="en-US" sz="1900">
                <a:solidFill>
                  <a:schemeClr val="dk1"/>
                </a:solidFill>
              </a:rPr>
              <a:t>We will plan to put together 4 DS team depending on player interest at the following levels: U11/U13/U15/U18</a:t>
            </a:r>
            <a:endParaRPr sz="1900">
              <a:solidFill>
                <a:schemeClr val="dk1"/>
              </a:solidFill>
            </a:endParaRPr>
          </a:p>
        </p:txBody>
      </p:sp>
      <p:pic>
        <p:nvPicPr>
          <p:cNvPr id="186" name="Google Shape;186;p9"/>
          <p:cNvPicPr preferRelativeResize="0"/>
          <p:nvPr/>
        </p:nvPicPr>
        <p:blipFill rotWithShape="1">
          <a:blip r:embed="rId3">
            <a:alphaModFix/>
          </a:blip>
          <a:srcRect/>
          <a:stretch/>
        </p:blipFill>
        <p:spPr>
          <a:xfrm>
            <a:off x="9731350" y="4462325"/>
            <a:ext cx="2460650" cy="23956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1"/>
          <p:cNvSpPr/>
          <p:nvPr/>
        </p:nvSpPr>
        <p:spPr>
          <a:xfrm>
            <a:off x="798025" y="105875"/>
            <a:ext cx="9648600" cy="1188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700" b="1" i="0" u="none" strike="noStrike" cap="none">
                <a:solidFill>
                  <a:srgbClr val="262626"/>
                </a:solidFill>
                <a:latin typeface="Arial"/>
                <a:ea typeface="Arial"/>
                <a:cs typeface="Arial"/>
                <a:sym typeface="Arial"/>
              </a:rPr>
              <a:t>ANNUAL REPORT – HOUSE LEAGUE</a:t>
            </a:r>
            <a:endParaRPr sz="3700" b="0" i="0" u="none" strike="noStrike" cap="none">
              <a:solidFill>
                <a:srgbClr val="262626"/>
              </a:solidFill>
              <a:latin typeface="Arial"/>
              <a:ea typeface="Arial"/>
              <a:cs typeface="Arial"/>
              <a:sym typeface="Arial"/>
            </a:endParaRPr>
          </a:p>
        </p:txBody>
      </p:sp>
      <p:sp>
        <p:nvSpPr>
          <p:cNvPr id="192" name="Google Shape;192;p11"/>
          <p:cNvSpPr/>
          <p:nvPr/>
        </p:nvSpPr>
        <p:spPr>
          <a:xfrm>
            <a:off x="415775" y="1874425"/>
            <a:ext cx="8346000" cy="40002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600"/>
              </a:spcBef>
              <a:spcAft>
                <a:spcPts val="0"/>
              </a:spcAft>
              <a:buNone/>
            </a:pPr>
            <a:r>
              <a:rPr lang="en-US" sz="1900">
                <a:solidFill>
                  <a:srgbClr val="262626"/>
                </a:solidFill>
              </a:rPr>
              <a:t>FUNdamentals (U</a:t>
            </a:r>
            <a:r>
              <a:rPr lang="en-US" sz="1900" i="0" u="none" strike="noStrike" cap="none">
                <a:solidFill>
                  <a:srgbClr val="262626"/>
                </a:solidFill>
              </a:rPr>
              <a:t>7) - Jeff Dunlop</a:t>
            </a:r>
            <a:endParaRPr sz="1900" i="0" u="none" strike="noStrike" cap="none">
              <a:solidFill>
                <a:srgbClr val="262626"/>
              </a:solidFill>
            </a:endParaRPr>
          </a:p>
          <a:p>
            <a:pPr marL="0" marR="0" lvl="0" indent="0" algn="l" rtl="0">
              <a:lnSpc>
                <a:spcPct val="115000"/>
              </a:lnSpc>
              <a:spcBef>
                <a:spcPts val="600"/>
              </a:spcBef>
              <a:spcAft>
                <a:spcPts val="0"/>
              </a:spcAft>
              <a:buNone/>
            </a:pPr>
            <a:r>
              <a:rPr lang="en-US" sz="1900" i="0" u="none" strike="noStrike" cap="none">
                <a:solidFill>
                  <a:srgbClr val="262626"/>
                </a:solidFill>
              </a:rPr>
              <a:t>U9 - </a:t>
            </a:r>
            <a:r>
              <a:rPr lang="en-US" sz="1900">
                <a:solidFill>
                  <a:srgbClr val="262626"/>
                </a:solidFill>
              </a:rPr>
              <a:t>Dan Bélanger, Jamie Janes, Patricia Toomey</a:t>
            </a:r>
            <a:endParaRPr sz="1900" i="0" u="none" strike="noStrike" cap="none">
              <a:solidFill>
                <a:srgbClr val="262626"/>
              </a:solidFill>
            </a:endParaRPr>
          </a:p>
          <a:p>
            <a:pPr marL="0" marR="0" lvl="0" indent="0" algn="l" rtl="0">
              <a:lnSpc>
                <a:spcPct val="115000"/>
              </a:lnSpc>
              <a:spcBef>
                <a:spcPts val="600"/>
              </a:spcBef>
              <a:spcAft>
                <a:spcPts val="0"/>
              </a:spcAft>
              <a:buNone/>
            </a:pPr>
            <a:r>
              <a:rPr lang="en-US" sz="1900" i="0" u="none" strike="noStrike" cap="none">
                <a:solidFill>
                  <a:srgbClr val="262626"/>
                </a:solidFill>
              </a:rPr>
              <a:t>U11 - </a:t>
            </a:r>
            <a:r>
              <a:rPr lang="en-US" sz="1900">
                <a:solidFill>
                  <a:srgbClr val="262626"/>
                </a:solidFill>
              </a:rPr>
              <a:t>Kevin Hurtubise, Pat Thompson</a:t>
            </a:r>
            <a:endParaRPr sz="1900" i="0" u="none" strike="noStrike" cap="none">
              <a:solidFill>
                <a:srgbClr val="262626"/>
              </a:solidFill>
            </a:endParaRPr>
          </a:p>
          <a:p>
            <a:pPr marL="0" marR="0" lvl="0" indent="0" algn="l" rtl="0">
              <a:lnSpc>
                <a:spcPct val="115000"/>
              </a:lnSpc>
              <a:spcBef>
                <a:spcPts val="600"/>
              </a:spcBef>
              <a:spcAft>
                <a:spcPts val="0"/>
              </a:spcAft>
              <a:buNone/>
            </a:pPr>
            <a:r>
              <a:rPr lang="en-US" sz="1900" i="0" u="none" strike="noStrike" cap="none">
                <a:solidFill>
                  <a:srgbClr val="262626"/>
                </a:solidFill>
              </a:rPr>
              <a:t>U13 - </a:t>
            </a:r>
            <a:r>
              <a:rPr lang="en-US" sz="1900">
                <a:solidFill>
                  <a:srgbClr val="262626"/>
                </a:solidFill>
              </a:rPr>
              <a:t>Mat Desjardins, Pat Lebrun</a:t>
            </a:r>
            <a:endParaRPr sz="1900" i="0" u="none" strike="noStrike" cap="none">
              <a:solidFill>
                <a:srgbClr val="262626"/>
              </a:solidFill>
            </a:endParaRPr>
          </a:p>
          <a:p>
            <a:pPr marL="0" marR="0" lvl="0" indent="0" algn="l" rtl="0">
              <a:lnSpc>
                <a:spcPct val="115000"/>
              </a:lnSpc>
              <a:spcBef>
                <a:spcPts val="600"/>
              </a:spcBef>
              <a:spcAft>
                <a:spcPts val="0"/>
              </a:spcAft>
              <a:buNone/>
            </a:pPr>
            <a:r>
              <a:rPr lang="en-US" sz="1900" i="0" u="none" strike="noStrike" cap="none">
                <a:solidFill>
                  <a:srgbClr val="262626"/>
                </a:solidFill>
              </a:rPr>
              <a:t>U15 - </a:t>
            </a:r>
            <a:r>
              <a:rPr lang="en-US" sz="1900">
                <a:solidFill>
                  <a:srgbClr val="262626"/>
                </a:solidFill>
              </a:rPr>
              <a:t>Kevin Hurtubise, Charles McIntyre, Marc Seguin</a:t>
            </a:r>
            <a:endParaRPr sz="1900" i="0" u="none" strike="noStrike" cap="none">
              <a:solidFill>
                <a:srgbClr val="262626"/>
              </a:solidFill>
            </a:endParaRPr>
          </a:p>
          <a:p>
            <a:pPr marL="0" marR="0" lvl="0" indent="0" algn="l" rtl="0">
              <a:lnSpc>
                <a:spcPct val="115000"/>
              </a:lnSpc>
              <a:spcBef>
                <a:spcPts val="600"/>
              </a:spcBef>
              <a:spcAft>
                <a:spcPts val="0"/>
              </a:spcAft>
              <a:buNone/>
            </a:pPr>
            <a:r>
              <a:rPr lang="en-US" sz="1900" i="0" u="none" strike="noStrike" cap="none">
                <a:solidFill>
                  <a:srgbClr val="262626"/>
                </a:solidFill>
              </a:rPr>
              <a:t>U18 - </a:t>
            </a:r>
            <a:r>
              <a:rPr lang="en-US" sz="1900">
                <a:solidFill>
                  <a:srgbClr val="262626"/>
                </a:solidFill>
              </a:rPr>
              <a:t>Bryan Bernard, Nick Cripps</a:t>
            </a:r>
            <a:endParaRPr sz="1900">
              <a:solidFill>
                <a:srgbClr val="262626"/>
              </a:solidFill>
            </a:endParaRPr>
          </a:p>
          <a:p>
            <a:pPr marL="0" marR="0" lvl="0" indent="0" algn="l" rtl="0">
              <a:lnSpc>
                <a:spcPct val="90000"/>
              </a:lnSpc>
              <a:spcBef>
                <a:spcPts val="600"/>
              </a:spcBef>
              <a:spcAft>
                <a:spcPts val="0"/>
              </a:spcAft>
              <a:buNone/>
            </a:pPr>
            <a:endParaRPr sz="2100" b="0" i="0" u="none" strike="noStrike" cap="none">
              <a:solidFill>
                <a:srgbClr val="262626"/>
              </a:solidFill>
              <a:latin typeface="Arial"/>
              <a:ea typeface="Arial"/>
              <a:cs typeface="Arial"/>
              <a:sym typeface="Arial"/>
            </a:endParaRPr>
          </a:p>
          <a:p>
            <a:pPr marL="0" marR="0" lvl="0" indent="0" algn="l" rtl="0">
              <a:lnSpc>
                <a:spcPct val="90000"/>
              </a:lnSpc>
              <a:spcBef>
                <a:spcPts val="600"/>
              </a:spcBef>
              <a:spcAft>
                <a:spcPts val="0"/>
              </a:spcAft>
              <a:buNone/>
            </a:pPr>
            <a:r>
              <a:rPr lang="en-US" sz="2000" i="0" u="none" strike="noStrike" cap="none">
                <a:solidFill>
                  <a:srgbClr val="262626"/>
                </a:solidFill>
              </a:rPr>
              <a:t>1</a:t>
            </a:r>
            <a:r>
              <a:rPr lang="en-US" sz="2000">
                <a:solidFill>
                  <a:srgbClr val="262626"/>
                </a:solidFill>
              </a:rPr>
              <a:t>3</a:t>
            </a:r>
            <a:r>
              <a:rPr lang="en-US" sz="2000" i="0" u="none" strike="noStrike" cap="none">
                <a:solidFill>
                  <a:srgbClr val="262626"/>
                </a:solidFill>
              </a:rPr>
              <a:t> house teams + </a:t>
            </a:r>
            <a:r>
              <a:rPr lang="en-US" sz="2000">
                <a:solidFill>
                  <a:srgbClr val="262626"/>
                </a:solidFill>
              </a:rPr>
              <a:t>4</a:t>
            </a:r>
            <a:r>
              <a:rPr lang="en-US" sz="2000" i="0" u="none" strike="noStrike" cap="none">
                <a:solidFill>
                  <a:srgbClr val="262626"/>
                </a:solidFill>
              </a:rPr>
              <a:t> DS teams (coaches to be named)</a:t>
            </a:r>
            <a:endParaRPr sz="2000" i="0" u="none" strike="noStrike" cap="none">
              <a:solidFill>
                <a:srgbClr val="262626"/>
              </a:solidFill>
            </a:endParaRPr>
          </a:p>
          <a:p>
            <a:pPr marL="0" marR="0" lvl="0" indent="0" algn="l" rtl="0">
              <a:lnSpc>
                <a:spcPct val="90000"/>
              </a:lnSpc>
              <a:spcBef>
                <a:spcPts val="600"/>
              </a:spcBef>
              <a:spcAft>
                <a:spcPts val="0"/>
              </a:spcAft>
              <a:buNone/>
            </a:pPr>
            <a:r>
              <a:rPr lang="en-US" sz="1900" i="1" u="none" strike="noStrike" cap="none">
                <a:solidFill>
                  <a:srgbClr val="262626"/>
                </a:solidFill>
              </a:rPr>
              <a:t>Thank you to all of our coaches who dedicated their time to take on teams.</a:t>
            </a:r>
            <a:endParaRPr sz="1900" i="0" u="none" strike="noStrike" cap="none">
              <a:solidFill>
                <a:srgbClr val="262626"/>
              </a:solidFill>
            </a:endParaRPr>
          </a:p>
        </p:txBody>
      </p:sp>
      <p:sp>
        <p:nvSpPr>
          <p:cNvPr id="193" name="Google Shape;193;p11"/>
          <p:cNvSpPr txBox="1"/>
          <p:nvPr/>
        </p:nvSpPr>
        <p:spPr>
          <a:xfrm>
            <a:off x="798025" y="1034975"/>
            <a:ext cx="6420300" cy="544800"/>
          </a:xfrm>
          <a:prstGeom prst="rect">
            <a:avLst/>
          </a:prstGeom>
          <a:noFill/>
          <a:ln>
            <a:noFill/>
          </a:ln>
        </p:spPr>
        <p:txBody>
          <a:bodyPr spcFirstLastPara="1" wrap="square" lIns="91425" tIns="91425" rIns="91425" bIns="91425" anchor="t" anchorCtr="0">
            <a:spAutoFit/>
          </a:bodyPr>
          <a:lstStyle/>
          <a:p>
            <a:pPr marL="57150" lvl="0" indent="0" algn="l" rtl="0">
              <a:lnSpc>
                <a:spcPct val="90000"/>
              </a:lnSpc>
              <a:spcBef>
                <a:spcPts val="0"/>
              </a:spcBef>
              <a:spcAft>
                <a:spcPts val="0"/>
              </a:spcAft>
              <a:buNone/>
            </a:pPr>
            <a:r>
              <a:rPr lang="en-US" sz="2600" b="1">
                <a:solidFill>
                  <a:srgbClr val="262626"/>
                </a:solidFill>
              </a:rPr>
              <a:t>2023-24 - Levels and Coaches:</a:t>
            </a:r>
            <a:endParaRPr sz="1900">
              <a:solidFill>
                <a:srgbClr val="262626"/>
              </a:solidFill>
            </a:endParaRPr>
          </a:p>
        </p:txBody>
      </p:sp>
      <p:pic>
        <p:nvPicPr>
          <p:cNvPr id="194" name="Google Shape;194;p11"/>
          <p:cNvPicPr preferRelativeResize="0"/>
          <p:nvPr/>
        </p:nvPicPr>
        <p:blipFill>
          <a:blip r:embed="rId3">
            <a:alphaModFix/>
          </a:blip>
          <a:stretch>
            <a:fillRect/>
          </a:stretch>
        </p:blipFill>
        <p:spPr>
          <a:xfrm>
            <a:off x="9869414" y="4592592"/>
            <a:ext cx="2244225" cy="2184950"/>
          </a:xfrm>
          <a:prstGeom prst="rect">
            <a:avLst/>
          </a:prstGeom>
          <a:noFill/>
          <a:ln>
            <a:noFill/>
          </a:ln>
        </p:spPr>
      </p:pic>
      <p:pic>
        <p:nvPicPr>
          <p:cNvPr id="195" name="Google Shape;195;p11"/>
          <p:cNvPicPr preferRelativeResize="0"/>
          <p:nvPr/>
        </p:nvPicPr>
        <p:blipFill rotWithShape="1">
          <a:blip r:embed="rId4">
            <a:alphaModFix/>
          </a:blip>
          <a:srcRect l="4660" t="16715" r="2125" b="8529"/>
          <a:stretch/>
        </p:blipFill>
        <p:spPr>
          <a:xfrm>
            <a:off x="6639000" y="3161475"/>
            <a:ext cx="3157750" cy="1426100"/>
          </a:xfrm>
          <a:prstGeom prst="rect">
            <a:avLst/>
          </a:prstGeom>
          <a:noFill/>
          <a:ln w="9525" cap="flat" cmpd="sng">
            <a:solidFill>
              <a:schemeClr val="dk2"/>
            </a:solidFill>
            <a:prstDash val="solid"/>
            <a:round/>
            <a:headEnd type="none" w="sm" len="sm"/>
            <a:tailEnd type="none" w="sm" len="sm"/>
          </a:ln>
        </p:spPr>
      </p:pic>
      <p:pic>
        <p:nvPicPr>
          <p:cNvPr id="196" name="Google Shape;196;p11"/>
          <p:cNvPicPr preferRelativeResize="0"/>
          <p:nvPr/>
        </p:nvPicPr>
        <p:blipFill>
          <a:blip r:embed="rId5">
            <a:alphaModFix/>
          </a:blip>
          <a:stretch>
            <a:fillRect/>
          </a:stretch>
        </p:blipFill>
        <p:spPr>
          <a:xfrm>
            <a:off x="8958650" y="1034975"/>
            <a:ext cx="2880951" cy="202332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p:nvPr/>
        </p:nvSpPr>
        <p:spPr>
          <a:xfrm>
            <a:off x="896100" y="164875"/>
            <a:ext cx="10019400" cy="1188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700" b="1" i="0" u="none" strike="noStrike" cap="none">
                <a:solidFill>
                  <a:srgbClr val="262626"/>
                </a:solidFill>
                <a:latin typeface="Arial"/>
                <a:ea typeface="Arial"/>
                <a:cs typeface="Arial"/>
                <a:sym typeface="Arial"/>
              </a:rPr>
              <a:t>ANNUAL REPORT – HOUSE LEAGUE</a:t>
            </a:r>
            <a:endParaRPr sz="3700" b="0" i="0" u="none" strike="noStrike" cap="none">
              <a:solidFill>
                <a:srgbClr val="262626"/>
              </a:solidFill>
              <a:latin typeface="Arial"/>
              <a:ea typeface="Arial"/>
              <a:cs typeface="Arial"/>
              <a:sym typeface="Arial"/>
            </a:endParaRPr>
          </a:p>
        </p:txBody>
      </p:sp>
      <p:sp>
        <p:nvSpPr>
          <p:cNvPr id="202" name="Google Shape;202;p10"/>
          <p:cNvSpPr txBox="1"/>
          <p:nvPr/>
        </p:nvSpPr>
        <p:spPr>
          <a:xfrm>
            <a:off x="964950" y="1078225"/>
            <a:ext cx="6420300" cy="544800"/>
          </a:xfrm>
          <a:prstGeom prst="rect">
            <a:avLst/>
          </a:prstGeom>
          <a:noFill/>
          <a:ln>
            <a:noFill/>
          </a:ln>
        </p:spPr>
        <p:txBody>
          <a:bodyPr spcFirstLastPara="1" wrap="square" lIns="91425" tIns="91425" rIns="91425" bIns="91425" anchor="t" anchorCtr="0">
            <a:spAutoFit/>
          </a:bodyPr>
          <a:lstStyle/>
          <a:p>
            <a:pPr marL="57150" lvl="0" indent="0" algn="l" rtl="0">
              <a:lnSpc>
                <a:spcPct val="90000"/>
              </a:lnSpc>
              <a:spcBef>
                <a:spcPts val="0"/>
              </a:spcBef>
              <a:spcAft>
                <a:spcPts val="0"/>
              </a:spcAft>
              <a:buNone/>
            </a:pPr>
            <a:r>
              <a:rPr lang="en-US" sz="2600" b="1">
                <a:solidFill>
                  <a:srgbClr val="262626"/>
                </a:solidFill>
              </a:rPr>
              <a:t>2024-25 - Levels and Coaches:</a:t>
            </a:r>
            <a:endParaRPr sz="1900">
              <a:solidFill>
                <a:srgbClr val="262626"/>
              </a:solidFill>
            </a:endParaRPr>
          </a:p>
        </p:txBody>
      </p:sp>
      <p:graphicFrame>
        <p:nvGraphicFramePr>
          <p:cNvPr id="203" name="Google Shape;203;p10"/>
          <p:cNvGraphicFramePr/>
          <p:nvPr/>
        </p:nvGraphicFramePr>
        <p:xfrm>
          <a:off x="3042800" y="1856838"/>
          <a:ext cx="3000000" cy="3000000"/>
        </p:xfrm>
        <a:graphic>
          <a:graphicData uri="http://schemas.openxmlformats.org/drawingml/2006/table">
            <a:tbl>
              <a:tblPr>
                <a:noFill/>
                <a:tableStyleId>{C913D394-97D8-441C-80E4-63791AA497A8}</a:tableStyleId>
              </a:tblPr>
              <a:tblGrid>
                <a:gridCol w="3093150">
                  <a:extLst>
                    <a:ext uri="{9D8B030D-6E8A-4147-A177-3AD203B41FA5}">
                      <a16:colId xmlns:a16="http://schemas.microsoft.com/office/drawing/2014/main" val="20000"/>
                    </a:ext>
                  </a:extLst>
                </a:gridCol>
                <a:gridCol w="3093150">
                  <a:extLst>
                    <a:ext uri="{9D8B030D-6E8A-4147-A177-3AD203B41FA5}">
                      <a16:colId xmlns:a16="http://schemas.microsoft.com/office/drawing/2014/main" val="20001"/>
                    </a:ext>
                  </a:extLst>
                </a:gridCol>
              </a:tblGrid>
              <a:tr h="381000">
                <a:tc>
                  <a:txBody>
                    <a:bodyPr/>
                    <a:lstStyle/>
                    <a:p>
                      <a:pPr marL="0" lvl="0" indent="0" algn="l" rtl="0">
                        <a:lnSpc>
                          <a:spcPct val="150000"/>
                        </a:lnSpc>
                        <a:spcBef>
                          <a:spcPts val="0"/>
                        </a:spcBef>
                        <a:spcAft>
                          <a:spcPts val="0"/>
                        </a:spcAft>
                        <a:buClr>
                          <a:schemeClr val="dk1"/>
                        </a:buClr>
                        <a:buSzPts val="1100"/>
                        <a:buFont typeface="Arial"/>
                        <a:buNone/>
                      </a:pPr>
                      <a:r>
                        <a:rPr lang="en-US"/>
                        <a:t>U7 Fundamentals – Jeff Dunlop</a:t>
                      </a:r>
                      <a:endParaRPr/>
                    </a:p>
                    <a:p>
                      <a:pPr marL="0" lvl="0" indent="0" algn="l" rtl="0">
                        <a:lnSpc>
                          <a:spcPct val="150000"/>
                        </a:lnSpc>
                        <a:spcBef>
                          <a:spcPts val="0"/>
                        </a:spcBef>
                        <a:spcAft>
                          <a:spcPts val="0"/>
                        </a:spcAft>
                        <a:buClr>
                          <a:schemeClr val="dk1"/>
                        </a:buClr>
                        <a:buSzPts val="1100"/>
                        <a:buFont typeface="Arial"/>
                        <a:buNone/>
                      </a:pPr>
                      <a:r>
                        <a:rPr lang="en-US"/>
                        <a:t>U9-1 Matt Corbeil</a:t>
                      </a:r>
                      <a:endParaRPr/>
                    </a:p>
                    <a:p>
                      <a:pPr marL="0" lvl="0" indent="0" algn="l" rtl="0">
                        <a:lnSpc>
                          <a:spcPct val="150000"/>
                        </a:lnSpc>
                        <a:spcBef>
                          <a:spcPts val="0"/>
                        </a:spcBef>
                        <a:spcAft>
                          <a:spcPts val="0"/>
                        </a:spcAft>
                        <a:buClr>
                          <a:schemeClr val="dk1"/>
                        </a:buClr>
                        <a:buSzPts val="1100"/>
                        <a:buFont typeface="Arial"/>
                        <a:buNone/>
                      </a:pPr>
                      <a:r>
                        <a:rPr lang="en-US"/>
                        <a:t>U9-2 Francis Hamel</a:t>
                      </a:r>
                      <a:endParaRPr/>
                    </a:p>
                    <a:p>
                      <a:pPr marL="0" lvl="0" indent="0" algn="l" rtl="0">
                        <a:lnSpc>
                          <a:spcPct val="150000"/>
                        </a:lnSpc>
                        <a:spcBef>
                          <a:spcPts val="0"/>
                        </a:spcBef>
                        <a:spcAft>
                          <a:spcPts val="0"/>
                        </a:spcAft>
                        <a:buClr>
                          <a:schemeClr val="dk1"/>
                        </a:buClr>
                        <a:buSzPts val="1100"/>
                        <a:buFont typeface="Arial"/>
                        <a:buNone/>
                      </a:pPr>
                      <a:r>
                        <a:rPr lang="en-US"/>
                        <a:t>U9-3 Jamie Janes</a:t>
                      </a:r>
                      <a:endParaRPr/>
                    </a:p>
                    <a:p>
                      <a:pPr marL="0" lvl="0" indent="0" algn="l" rtl="0">
                        <a:lnSpc>
                          <a:spcPct val="150000"/>
                        </a:lnSpc>
                        <a:spcBef>
                          <a:spcPts val="0"/>
                        </a:spcBef>
                        <a:spcAft>
                          <a:spcPts val="0"/>
                        </a:spcAft>
                        <a:buClr>
                          <a:schemeClr val="dk1"/>
                        </a:buClr>
                        <a:buSzPts val="1100"/>
                        <a:buFont typeface="Arial"/>
                        <a:buNone/>
                      </a:pPr>
                      <a:r>
                        <a:rPr lang="en-US"/>
                        <a:t>U9-4 Chris Rowland</a:t>
                      </a:r>
                      <a:endParaRPr/>
                    </a:p>
                    <a:p>
                      <a:pPr marL="0" lvl="0" indent="0" algn="l" rtl="0">
                        <a:lnSpc>
                          <a:spcPct val="150000"/>
                        </a:lnSpc>
                        <a:spcBef>
                          <a:spcPts val="0"/>
                        </a:spcBef>
                        <a:spcAft>
                          <a:spcPts val="0"/>
                        </a:spcAft>
                        <a:buClr>
                          <a:schemeClr val="dk1"/>
                        </a:buClr>
                        <a:buSzPts val="1100"/>
                        <a:buFont typeface="Arial"/>
                        <a:buNone/>
                      </a:pPr>
                      <a:r>
                        <a:rPr lang="en-US"/>
                        <a:t>U11-1 Patrick Gaudreau</a:t>
                      </a:r>
                      <a:endParaRPr/>
                    </a:p>
                    <a:p>
                      <a:pPr marL="0" lvl="0" indent="0" algn="l" rtl="0">
                        <a:lnSpc>
                          <a:spcPct val="150000"/>
                        </a:lnSpc>
                        <a:spcBef>
                          <a:spcPts val="0"/>
                        </a:spcBef>
                        <a:spcAft>
                          <a:spcPts val="0"/>
                        </a:spcAft>
                        <a:buClr>
                          <a:schemeClr val="dk1"/>
                        </a:buClr>
                        <a:buSzPts val="1100"/>
                        <a:buFont typeface="Arial"/>
                        <a:buNone/>
                      </a:pPr>
                      <a:r>
                        <a:rPr lang="en-US"/>
                        <a:t>U11-2 Surby Herr</a:t>
                      </a:r>
                      <a:endParaRPr/>
                    </a:p>
                    <a:p>
                      <a:pPr marL="0" lvl="0" indent="0" algn="l" rtl="0">
                        <a:lnSpc>
                          <a:spcPct val="150000"/>
                        </a:lnSpc>
                        <a:spcBef>
                          <a:spcPts val="0"/>
                        </a:spcBef>
                        <a:spcAft>
                          <a:spcPts val="0"/>
                        </a:spcAft>
                        <a:buClr>
                          <a:schemeClr val="dk1"/>
                        </a:buClr>
                        <a:buSzPts val="1100"/>
                        <a:buFont typeface="Arial"/>
                        <a:buNone/>
                      </a:pPr>
                      <a:r>
                        <a:rPr lang="en-US"/>
                        <a:t>U11-3 Charles Plante</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a:solidFill>
                            <a:schemeClr val="dk1"/>
                          </a:solidFill>
                        </a:rPr>
                        <a:t>U13-1 Mathieu Desjardins</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a:solidFill>
                            <a:schemeClr val="dk1"/>
                          </a:solidFill>
                        </a:rPr>
                        <a:t>U13-2 Laura Dill</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a:solidFill>
                            <a:schemeClr val="dk1"/>
                          </a:solidFill>
                        </a:rPr>
                        <a:t>U13-3 Pat Thompson</a:t>
                      </a:r>
                      <a:endParaRPr>
                        <a:solidFill>
                          <a:schemeClr val="dk1"/>
                        </a:solidFill>
                      </a:endParaRPr>
                    </a:p>
                  </a:txBody>
                  <a:tcPr marL="91425" marR="91425" marT="91425" marB="91425"/>
                </a:tc>
                <a:tc>
                  <a:txBody>
                    <a:bodyPr/>
                    <a:lstStyle/>
                    <a:p>
                      <a:pPr marL="0" lvl="0" indent="0" algn="l" rtl="0">
                        <a:lnSpc>
                          <a:spcPct val="150000"/>
                        </a:lnSpc>
                        <a:spcBef>
                          <a:spcPts val="0"/>
                        </a:spcBef>
                        <a:spcAft>
                          <a:spcPts val="0"/>
                        </a:spcAft>
                        <a:buNone/>
                      </a:pPr>
                      <a:r>
                        <a:rPr lang="en-US">
                          <a:solidFill>
                            <a:schemeClr val="dk1"/>
                          </a:solidFill>
                        </a:rPr>
                        <a:t>U15-1 Darren Cousineau</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U15-2 Kevin Hurtubise</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U15-3 Ann Marie Wheeler</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U18-1 Scott Yates</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U18-2 Nick Cripps</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U18-3 Chris MacDonald</a:t>
                      </a:r>
                      <a:endParaRPr>
                        <a:solidFill>
                          <a:schemeClr val="dk1"/>
                        </a:solidFill>
                      </a:endParaRPr>
                    </a:p>
                    <a:p>
                      <a:pPr marL="0" lvl="0" indent="0" algn="l" rtl="0">
                        <a:lnSpc>
                          <a:spcPct val="150000"/>
                        </a:lnSpc>
                        <a:spcBef>
                          <a:spcPts val="0"/>
                        </a:spcBef>
                        <a:spcAft>
                          <a:spcPts val="0"/>
                        </a:spcAft>
                        <a:buNone/>
                      </a:pPr>
                      <a:r>
                        <a:rPr lang="en-US"/>
                        <a:t>U11-DS TBD</a:t>
                      </a:r>
                      <a:endParaRPr/>
                    </a:p>
                    <a:p>
                      <a:pPr marL="0" lvl="0" indent="0" algn="l" rtl="0">
                        <a:lnSpc>
                          <a:spcPct val="150000"/>
                        </a:lnSpc>
                        <a:spcBef>
                          <a:spcPts val="0"/>
                        </a:spcBef>
                        <a:spcAft>
                          <a:spcPts val="0"/>
                        </a:spcAft>
                        <a:buNone/>
                      </a:pPr>
                      <a:r>
                        <a:rPr lang="en-US"/>
                        <a:t>U13-DS TBD</a:t>
                      </a:r>
                      <a:endParaRPr/>
                    </a:p>
                    <a:p>
                      <a:pPr marL="0" lvl="0" indent="0" algn="l" rtl="0">
                        <a:lnSpc>
                          <a:spcPct val="150000"/>
                        </a:lnSpc>
                        <a:spcBef>
                          <a:spcPts val="0"/>
                        </a:spcBef>
                        <a:spcAft>
                          <a:spcPts val="0"/>
                        </a:spcAft>
                        <a:buNone/>
                      </a:pPr>
                      <a:r>
                        <a:rPr lang="en-US"/>
                        <a:t>U15-DS TBD</a:t>
                      </a:r>
                      <a:endParaRPr/>
                    </a:p>
                    <a:p>
                      <a:pPr marL="0" lvl="0" indent="0" algn="l" rtl="0">
                        <a:lnSpc>
                          <a:spcPct val="150000"/>
                        </a:lnSpc>
                        <a:spcBef>
                          <a:spcPts val="0"/>
                        </a:spcBef>
                        <a:spcAft>
                          <a:spcPts val="0"/>
                        </a:spcAft>
                        <a:buNone/>
                      </a:pPr>
                      <a:r>
                        <a:rPr lang="en-US"/>
                        <a:t>U18-DS TBD</a:t>
                      </a:r>
                      <a:endParaRPr/>
                    </a:p>
                  </a:txBody>
                  <a:tcPr marL="91425" marR="91425" marT="91425" marB="91425"/>
                </a:tc>
                <a:extLst>
                  <a:ext uri="{0D108BD9-81ED-4DB2-BD59-A6C34878D82A}">
                    <a16:rowId xmlns:a16="http://schemas.microsoft.com/office/drawing/2014/main" val="10000"/>
                  </a:ext>
                </a:extLst>
              </a:tr>
            </a:tbl>
          </a:graphicData>
        </a:graphic>
      </p:graphicFrame>
      <p:pic>
        <p:nvPicPr>
          <p:cNvPr id="204" name="Google Shape;204;p10"/>
          <p:cNvPicPr preferRelativeResize="0"/>
          <p:nvPr/>
        </p:nvPicPr>
        <p:blipFill rotWithShape="1">
          <a:blip r:embed="rId3">
            <a:alphaModFix/>
          </a:blip>
          <a:srcRect/>
          <a:stretch/>
        </p:blipFill>
        <p:spPr>
          <a:xfrm>
            <a:off x="9641900" y="2336525"/>
            <a:ext cx="2244225" cy="2184950"/>
          </a:xfrm>
          <a:prstGeom prst="rect">
            <a:avLst/>
          </a:prstGeom>
          <a:noFill/>
          <a:ln>
            <a:noFill/>
          </a:ln>
        </p:spPr>
      </p:pic>
      <p:pic>
        <p:nvPicPr>
          <p:cNvPr id="205" name="Google Shape;205;p10"/>
          <p:cNvPicPr preferRelativeResize="0"/>
          <p:nvPr/>
        </p:nvPicPr>
        <p:blipFill rotWithShape="1">
          <a:blip r:embed="rId3">
            <a:alphaModFix/>
          </a:blip>
          <a:srcRect/>
          <a:stretch/>
        </p:blipFill>
        <p:spPr>
          <a:xfrm>
            <a:off x="385775" y="2498950"/>
            <a:ext cx="2244225" cy="2184950"/>
          </a:xfrm>
          <a:prstGeom prst="rect">
            <a:avLst/>
          </a:prstGeom>
          <a:noFill/>
          <a:ln>
            <a:noFill/>
          </a:ln>
        </p:spPr>
      </p:pic>
      <p:sp>
        <p:nvSpPr>
          <p:cNvPr id="206" name="Google Shape;206;p10"/>
          <p:cNvSpPr txBox="1"/>
          <p:nvPr/>
        </p:nvSpPr>
        <p:spPr>
          <a:xfrm>
            <a:off x="3212700" y="5687275"/>
            <a:ext cx="5766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2"/>
          <p:cNvPicPr preferRelativeResize="0"/>
          <p:nvPr/>
        </p:nvPicPr>
        <p:blipFill>
          <a:blip r:embed="rId3">
            <a:alphaModFix/>
          </a:blip>
          <a:stretch>
            <a:fillRect/>
          </a:stretch>
        </p:blipFill>
        <p:spPr>
          <a:xfrm>
            <a:off x="0" y="1781925"/>
            <a:ext cx="6511251" cy="5076074"/>
          </a:xfrm>
          <a:prstGeom prst="rect">
            <a:avLst/>
          </a:prstGeom>
          <a:noFill/>
          <a:ln>
            <a:noFill/>
          </a:ln>
        </p:spPr>
      </p:pic>
      <p:sp>
        <p:nvSpPr>
          <p:cNvPr id="212" name="Google Shape;212;p12"/>
          <p:cNvSpPr/>
          <p:nvPr/>
        </p:nvSpPr>
        <p:spPr>
          <a:xfrm>
            <a:off x="1979550" y="277325"/>
            <a:ext cx="8232900" cy="998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i="0" u="none" strike="noStrike" cap="none">
                <a:solidFill>
                  <a:srgbClr val="262626"/>
                </a:solidFill>
                <a:latin typeface="Arial"/>
                <a:ea typeface="Arial"/>
                <a:cs typeface="Arial"/>
                <a:sym typeface="Arial"/>
              </a:rPr>
              <a:t>ANNUAL REPORT – </a:t>
            </a:r>
            <a:r>
              <a:rPr lang="en-US" sz="3700" b="1" i="0" u="none" strike="noStrike" cap="none">
                <a:solidFill>
                  <a:srgbClr val="262626"/>
                </a:solidFill>
                <a:latin typeface="Calibri"/>
                <a:ea typeface="Calibri"/>
                <a:cs typeface="Calibri"/>
                <a:sym typeface="Calibri"/>
              </a:rPr>
              <a:t>Registration</a:t>
            </a:r>
            <a:endParaRPr sz="3700" b="0" i="0" u="none" strike="noStrike" cap="none">
              <a:solidFill>
                <a:srgbClr val="262626"/>
              </a:solidFill>
              <a:latin typeface="Arial"/>
              <a:ea typeface="Arial"/>
              <a:cs typeface="Arial"/>
              <a:sym typeface="Arial"/>
            </a:endParaRPr>
          </a:p>
        </p:txBody>
      </p:sp>
      <p:sp>
        <p:nvSpPr>
          <p:cNvPr id="213" name="Google Shape;213;p12"/>
          <p:cNvSpPr txBox="1"/>
          <p:nvPr/>
        </p:nvSpPr>
        <p:spPr>
          <a:xfrm>
            <a:off x="719400" y="1704425"/>
            <a:ext cx="5422800" cy="503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200"/>
              </a:spcBef>
              <a:spcAft>
                <a:spcPts val="0"/>
              </a:spcAft>
              <a:buNone/>
            </a:pPr>
            <a:r>
              <a:rPr lang="en-US" sz="1700" b="1">
                <a:solidFill>
                  <a:schemeClr val="dk1"/>
                </a:solidFill>
                <a:latin typeface="Calibri"/>
                <a:ea typeface="Calibri"/>
                <a:cs typeface="Calibri"/>
                <a:sym typeface="Calibri"/>
              </a:rPr>
              <a:t>Player Registration</a:t>
            </a:r>
            <a:endParaRPr sz="1700" b="1">
              <a:solidFill>
                <a:schemeClr val="dk1"/>
              </a:solidFill>
              <a:latin typeface="Calibri"/>
              <a:ea typeface="Calibri"/>
              <a:cs typeface="Calibri"/>
              <a:sym typeface="Calibri"/>
            </a:endParaRPr>
          </a:p>
          <a:p>
            <a:pPr marL="0" lvl="0" indent="0" algn="l" rtl="0">
              <a:lnSpc>
                <a:spcPct val="90000"/>
              </a:lnSpc>
              <a:spcBef>
                <a:spcPts val="1200"/>
              </a:spcBef>
              <a:spcAft>
                <a:spcPts val="0"/>
              </a:spcAft>
              <a:buNone/>
            </a:pPr>
            <a:r>
              <a:rPr lang="en-US" sz="1700">
                <a:solidFill>
                  <a:schemeClr val="dk1"/>
                </a:solidFill>
                <a:latin typeface="Calibri"/>
                <a:ea typeface="Calibri"/>
                <a:cs typeface="Calibri"/>
                <a:sym typeface="Calibri"/>
              </a:rPr>
              <a:t>We rostered 672 players in 2023-24</a:t>
            </a:r>
            <a:endParaRPr sz="1700">
              <a:solidFill>
                <a:schemeClr val="dk1"/>
              </a:solidFill>
              <a:latin typeface="Calibri"/>
              <a:ea typeface="Calibri"/>
              <a:cs typeface="Calibri"/>
              <a:sym typeface="Calibri"/>
            </a:endParaRPr>
          </a:p>
          <a:p>
            <a:pPr marL="0" lvl="0" indent="0" algn="l" rtl="0">
              <a:lnSpc>
                <a:spcPct val="90000"/>
              </a:lnSpc>
              <a:spcBef>
                <a:spcPts val="1200"/>
              </a:spcBef>
              <a:spcAft>
                <a:spcPts val="0"/>
              </a:spcAft>
              <a:buNone/>
            </a:pPr>
            <a:r>
              <a:rPr lang="en-US" sz="1700">
                <a:solidFill>
                  <a:schemeClr val="dk1"/>
                </a:solidFill>
                <a:latin typeface="Calibri"/>
                <a:ea typeface="Calibri"/>
                <a:cs typeface="Calibri"/>
                <a:sym typeface="Calibri"/>
              </a:rPr>
              <a:t>There was an 8% increase in player registrations for 2023-24 and trending towards 10% growth for 2024-25.  Growth is primarily attributed to:</a:t>
            </a:r>
            <a:endParaRPr sz="1700">
              <a:solidFill>
                <a:schemeClr val="dk1"/>
              </a:solidFill>
              <a:latin typeface="Calibri"/>
              <a:ea typeface="Calibri"/>
              <a:cs typeface="Calibri"/>
              <a:sym typeface="Calibri"/>
            </a:endParaRPr>
          </a:p>
          <a:p>
            <a:pPr marL="457200" lvl="0" indent="-336550" algn="l" rtl="0">
              <a:lnSpc>
                <a:spcPct val="90000"/>
              </a:lnSpc>
              <a:spcBef>
                <a:spcPts val="120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Limited opportunities and offerings at other local associations</a:t>
            </a:r>
            <a:endParaRPr sz="1700">
              <a:solidFill>
                <a:schemeClr val="dk1"/>
              </a:solidFill>
              <a:latin typeface="Calibri"/>
              <a:ea typeface="Calibri"/>
              <a:cs typeface="Calibri"/>
              <a:sym typeface="Calibri"/>
            </a:endParaRPr>
          </a:p>
          <a:p>
            <a:pPr marL="457200" lvl="0" indent="-336550" algn="l" rtl="0">
              <a:lnSpc>
                <a:spcPct val="90000"/>
              </a:lnSpc>
              <a:spcBef>
                <a:spcPts val="0"/>
              </a:spcBef>
              <a:spcAft>
                <a:spcPts val="0"/>
              </a:spcAft>
              <a:buClr>
                <a:schemeClr val="dk1"/>
              </a:buClr>
              <a:buSzPts val="1700"/>
              <a:buChar char="●"/>
            </a:pPr>
            <a:r>
              <a:rPr lang="en-US" sz="1700">
                <a:solidFill>
                  <a:schemeClr val="dk1"/>
                </a:solidFill>
                <a:latin typeface="Calibri"/>
                <a:ea typeface="Calibri"/>
                <a:cs typeface="Calibri"/>
                <a:sym typeface="Calibri"/>
              </a:rPr>
              <a:t>Retention of First Shift and Learn to Play players </a:t>
            </a:r>
            <a:endParaRPr sz="1700">
              <a:solidFill>
                <a:schemeClr val="dk1"/>
              </a:solidFill>
              <a:latin typeface="Calibri"/>
              <a:ea typeface="Calibri"/>
              <a:cs typeface="Calibri"/>
              <a:sym typeface="Calibri"/>
            </a:endParaRPr>
          </a:p>
          <a:p>
            <a:pPr marL="457200" lvl="0" indent="-336550" algn="l" rtl="0">
              <a:lnSpc>
                <a:spcPct val="9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Retention and recruitment efforts</a:t>
            </a:r>
            <a:endParaRPr sz="1700">
              <a:solidFill>
                <a:schemeClr val="dk1"/>
              </a:solidFill>
              <a:latin typeface="Calibri"/>
              <a:ea typeface="Calibri"/>
              <a:cs typeface="Calibri"/>
              <a:sym typeface="Calibri"/>
            </a:endParaRPr>
          </a:p>
          <a:p>
            <a:pPr marL="0" lvl="0" indent="0" algn="l" rtl="0">
              <a:lnSpc>
                <a:spcPct val="90000"/>
              </a:lnSpc>
              <a:spcBef>
                <a:spcPts val="1200"/>
              </a:spcBef>
              <a:spcAft>
                <a:spcPts val="0"/>
              </a:spcAft>
              <a:buNone/>
            </a:pPr>
            <a:r>
              <a:rPr lang="en-US" sz="1700">
                <a:solidFill>
                  <a:schemeClr val="dk1"/>
                </a:solidFill>
                <a:latin typeface="Calibri"/>
                <a:ea typeface="Calibri"/>
                <a:cs typeface="Calibri"/>
                <a:sym typeface="Calibri"/>
              </a:rPr>
              <a:t>Ratio of Comp to House stayed relatively consistent.</a:t>
            </a:r>
            <a:endParaRPr sz="1700">
              <a:solidFill>
                <a:schemeClr val="dk1"/>
              </a:solidFill>
              <a:latin typeface="Calibri"/>
              <a:ea typeface="Calibri"/>
              <a:cs typeface="Calibri"/>
              <a:sym typeface="Calibri"/>
            </a:endParaRPr>
          </a:p>
          <a:p>
            <a:pPr marL="0" lvl="0" indent="0" algn="l" rtl="0">
              <a:lnSpc>
                <a:spcPct val="90000"/>
              </a:lnSpc>
              <a:spcBef>
                <a:spcPts val="1200"/>
              </a:spcBef>
              <a:spcAft>
                <a:spcPts val="0"/>
              </a:spcAft>
              <a:buNone/>
            </a:pPr>
            <a:r>
              <a:rPr lang="en-US" sz="1700" b="1">
                <a:solidFill>
                  <a:schemeClr val="dk1"/>
                </a:solidFill>
                <a:latin typeface="Calibri"/>
                <a:ea typeface="Calibri"/>
                <a:cs typeface="Calibri"/>
                <a:sym typeface="Calibri"/>
              </a:rPr>
              <a:t>Volunteers </a:t>
            </a:r>
            <a:r>
              <a:rPr lang="en-US" sz="1700">
                <a:solidFill>
                  <a:schemeClr val="dk1"/>
                </a:solidFill>
                <a:latin typeface="Calibri"/>
                <a:ea typeface="Calibri"/>
                <a:cs typeface="Calibri"/>
                <a:sym typeface="Calibri"/>
              </a:rPr>
              <a:t> </a:t>
            </a:r>
            <a:endParaRPr sz="1700">
              <a:solidFill>
                <a:schemeClr val="dk1"/>
              </a:solidFill>
              <a:latin typeface="Calibri"/>
              <a:ea typeface="Calibri"/>
              <a:cs typeface="Calibri"/>
              <a:sym typeface="Calibri"/>
            </a:endParaRPr>
          </a:p>
          <a:p>
            <a:pPr marL="457200" lvl="0" indent="-336550" algn="l" rtl="0">
              <a:lnSpc>
                <a:spcPct val="90000"/>
              </a:lnSpc>
              <a:spcBef>
                <a:spcPts val="120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Over 400 volunteers supported our teams in 2023-24</a:t>
            </a:r>
            <a:endParaRPr sz="1700">
              <a:solidFill>
                <a:schemeClr val="dk1"/>
              </a:solidFill>
              <a:latin typeface="Calibri"/>
              <a:ea typeface="Calibri"/>
              <a:cs typeface="Calibri"/>
              <a:sym typeface="Calibri"/>
            </a:endParaRPr>
          </a:p>
          <a:p>
            <a:pPr marL="457200" lvl="0" indent="-336550" algn="l" rtl="0">
              <a:lnSpc>
                <a:spcPct val="9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Increased the number of female staff on the bench; however growth is not keeping pace with overall volunteer growth rate.  </a:t>
            </a:r>
            <a:endParaRPr sz="1700">
              <a:solidFill>
                <a:schemeClr val="dk1"/>
              </a:solidFill>
              <a:latin typeface="Calibri"/>
              <a:ea typeface="Calibri"/>
              <a:cs typeface="Calibri"/>
              <a:sym typeface="Calibri"/>
            </a:endParaRPr>
          </a:p>
        </p:txBody>
      </p:sp>
      <p:pic>
        <p:nvPicPr>
          <p:cNvPr id="214" name="Google Shape;214;p12"/>
          <p:cNvPicPr preferRelativeResize="0"/>
          <p:nvPr/>
        </p:nvPicPr>
        <p:blipFill>
          <a:blip r:embed="rId4">
            <a:alphaModFix/>
          </a:blip>
          <a:stretch>
            <a:fillRect/>
          </a:stretch>
        </p:blipFill>
        <p:spPr>
          <a:xfrm>
            <a:off x="6858025" y="1704425"/>
            <a:ext cx="4899201" cy="4316499"/>
          </a:xfrm>
          <a:prstGeom prst="rect">
            <a:avLst/>
          </a:prstGeom>
          <a:noFill/>
          <a:ln>
            <a:noFill/>
          </a:ln>
        </p:spPr>
      </p:pic>
      <p:sp>
        <p:nvSpPr>
          <p:cNvPr id="215" name="Google Shape;215;p12"/>
          <p:cNvSpPr txBox="1"/>
          <p:nvPr/>
        </p:nvSpPr>
        <p:spPr>
          <a:xfrm>
            <a:off x="8703600" y="6020925"/>
            <a:ext cx="476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i="1">
                <a:solidFill>
                  <a:schemeClr val="dk1"/>
                </a:solidFill>
                <a:latin typeface="Calibri"/>
                <a:ea typeface="Calibri"/>
                <a:cs typeface="Calibri"/>
                <a:sym typeface="Calibri"/>
              </a:rPr>
              <a:t>*Numbers exclude First Shift program</a:t>
            </a:r>
            <a:endParaRPr sz="1500" i="1">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83ec342a8c_0_57"/>
          <p:cNvSpPr/>
          <p:nvPr/>
        </p:nvSpPr>
        <p:spPr>
          <a:xfrm>
            <a:off x="798025" y="105875"/>
            <a:ext cx="9648600" cy="118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i="0" u="none" strike="noStrike" cap="none">
                <a:solidFill>
                  <a:srgbClr val="262626"/>
                </a:solidFill>
                <a:latin typeface="Arial"/>
                <a:ea typeface="Arial"/>
                <a:cs typeface="Arial"/>
                <a:sym typeface="Arial"/>
              </a:rPr>
              <a:t>ANNUAL REPORT – </a:t>
            </a:r>
            <a:r>
              <a:rPr lang="en-US" sz="3700" b="1">
                <a:solidFill>
                  <a:srgbClr val="262626"/>
                </a:solidFill>
              </a:rPr>
              <a:t>DEVELOPMENT</a:t>
            </a:r>
            <a:endParaRPr sz="3700" b="0" i="0" u="none" strike="noStrike" cap="none">
              <a:solidFill>
                <a:srgbClr val="262626"/>
              </a:solidFill>
              <a:latin typeface="Arial"/>
              <a:ea typeface="Arial"/>
              <a:cs typeface="Arial"/>
              <a:sym typeface="Arial"/>
            </a:endParaRPr>
          </a:p>
        </p:txBody>
      </p:sp>
      <p:sp>
        <p:nvSpPr>
          <p:cNvPr id="222" name="Google Shape;222;g283ec342a8c_0_57"/>
          <p:cNvSpPr txBox="1"/>
          <p:nvPr/>
        </p:nvSpPr>
        <p:spPr>
          <a:xfrm>
            <a:off x="688200" y="2259550"/>
            <a:ext cx="108156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rPr>
              <a:t>This past season, GCGH had Apex as dedicated development provider for junior comp levels.   </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US" sz="2200">
                <a:solidFill>
                  <a:schemeClr val="dk1"/>
                </a:solidFill>
              </a:rPr>
              <a:t>There were also a number of subsidies provided to teams for their development.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US" sz="2200">
                <a:solidFill>
                  <a:schemeClr val="dk1"/>
                </a:solidFill>
              </a:rPr>
              <a:t>Sr. Comp teams were given $2,000 (player) and $500 (Goalie) in subsidies for their development.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US" sz="2200">
                <a:solidFill>
                  <a:schemeClr val="dk1"/>
                </a:solidFill>
              </a:rPr>
              <a:t>HL had a number of sessions organized for them as well as subsidies to their budgets.</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US" sz="2200">
                <a:solidFill>
                  <a:schemeClr val="dk1"/>
                </a:solidFill>
              </a:rPr>
              <a:t>Introduced the Try Goalie program </a:t>
            </a:r>
            <a:endParaRPr sz="2200">
              <a:solidFill>
                <a:schemeClr val="dk1"/>
              </a:solidFill>
            </a:endParaRPr>
          </a:p>
        </p:txBody>
      </p:sp>
      <p:sp>
        <p:nvSpPr>
          <p:cNvPr id="223" name="Google Shape;223;g283ec342a8c_0_57"/>
          <p:cNvSpPr txBox="1"/>
          <p:nvPr/>
        </p:nvSpPr>
        <p:spPr>
          <a:xfrm>
            <a:off x="798025" y="1566113"/>
            <a:ext cx="6420300" cy="544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600" b="1">
                <a:solidFill>
                  <a:srgbClr val="262626"/>
                </a:solidFill>
              </a:rPr>
              <a:t>Player/Goalie Development 2023 - 2024</a:t>
            </a:r>
            <a:endParaRPr sz="1900">
              <a:solidFill>
                <a:srgbClr val="26262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4"/>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9" name="Google Shape;229;p14"/>
          <p:cNvSpPr/>
          <p:nvPr/>
        </p:nvSpPr>
        <p:spPr>
          <a:xfrm>
            <a:off x="798025" y="105875"/>
            <a:ext cx="9648600" cy="118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i="0" u="none" strike="noStrike" cap="none">
                <a:solidFill>
                  <a:srgbClr val="262626"/>
                </a:solidFill>
                <a:latin typeface="Arial"/>
                <a:ea typeface="Arial"/>
                <a:cs typeface="Arial"/>
                <a:sym typeface="Arial"/>
              </a:rPr>
              <a:t>ANNUAL REPORT – </a:t>
            </a:r>
            <a:r>
              <a:rPr lang="en-US" sz="3700" b="1">
                <a:solidFill>
                  <a:srgbClr val="262626"/>
                </a:solidFill>
              </a:rPr>
              <a:t>DEVELOPMENT</a:t>
            </a:r>
            <a:endParaRPr sz="3700" b="0" i="0" u="none" strike="noStrike" cap="none">
              <a:solidFill>
                <a:srgbClr val="262626"/>
              </a:solidFill>
              <a:latin typeface="Arial"/>
              <a:ea typeface="Arial"/>
              <a:cs typeface="Arial"/>
              <a:sym typeface="Arial"/>
            </a:endParaRPr>
          </a:p>
        </p:txBody>
      </p:sp>
      <p:sp>
        <p:nvSpPr>
          <p:cNvPr id="230" name="Google Shape;230;p14"/>
          <p:cNvSpPr txBox="1"/>
          <p:nvPr/>
        </p:nvSpPr>
        <p:spPr>
          <a:xfrm>
            <a:off x="798025" y="1601325"/>
            <a:ext cx="6420300" cy="544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600" b="1">
                <a:solidFill>
                  <a:srgbClr val="262626"/>
                </a:solidFill>
              </a:rPr>
              <a:t>Player/Goalie Development 2024 - 2025</a:t>
            </a:r>
            <a:endParaRPr sz="1900">
              <a:solidFill>
                <a:srgbClr val="262626"/>
              </a:solidFill>
            </a:endParaRPr>
          </a:p>
        </p:txBody>
      </p:sp>
      <p:sp>
        <p:nvSpPr>
          <p:cNvPr id="231" name="Google Shape;231;p14"/>
          <p:cNvSpPr txBox="1"/>
          <p:nvPr/>
        </p:nvSpPr>
        <p:spPr>
          <a:xfrm>
            <a:off x="798025" y="2452975"/>
            <a:ext cx="10513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GCGH will once again have development subsidies for both house and competitive levels.</a:t>
            </a:r>
            <a:endParaRPr sz="2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p:nvPr/>
        </p:nvSpPr>
        <p:spPr>
          <a:xfrm>
            <a:off x="1524000" y="0"/>
            <a:ext cx="9144000" cy="105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7" name="Google Shape;237;p16"/>
          <p:cNvSpPr/>
          <p:nvPr/>
        </p:nvSpPr>
        <p:spPr>
          <a:xfrm>
            <a:off x="2348850" y="92700"/>
            <a:ext cx="7494300" cy="864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3700" b="1" i="0" u="none" strike="noStrike" cap="none">
                <a:solidFill>
                  <a:srgbClr val="262626"/>
                </a:solidFill>
                <a:latin typeface="Calibri"/>
                <a:ea typeface="Calibri"/>
                <a:cs typeface="Calibri"/>
                <a:sym typeface="Calibri"/>
              </a:rPr>
              <a:t>COMMUNICATIONS / MARKETING</a:t>
            </a:r>
            <a:endParaRPr sz="3700" b="0" i="0" u="none" strike="noStrike" cap="none">
              <a:solidFill>
                <a:srgbClr val="262626"/>
              </a:solidFill>
              <a:latin typeface="Arial"/>
              <a:ea typeface="Arial"/>
              <a:cs typeface="Arial"/>
              <a:sym typeface="Arial"/>
            </a:endParaRPr>
          </a:p>
        </p:txBody>
      </p:sp>
      <p:sp>
        <p:nvSpPr>
          <p:cNvPr id="238" name="Google Shape;238;p16"/>
          <p:cNvSpPr txBox="1"/>
          <p:nvPr/>
        </p:nvSpPr>
        <p:spPr>
          <a:xfrm>
            <a:off x="867175" y="745500"/>
            <a:ext cx="10772400" cy="16053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Rebranding of Stars competitive program to align with EO AA brand completed.</a:t>
            </a:r>
            <a:endParaRPr sz="1800">
              <a:solidFill>
                <a:schemeClr val="dk1"/>
              </a:solidFill>
              <a:latin typeface="Calibri"/>
              <a:ea typeface="Calibri"/>
              <a:cs typeface="Calibri"/>
              <a:sym typeface="Calibri"/>
            </a:endParaRPr>
          </a:p>
          <a:p>
            <a:pPr marL="457200" lvl="0" indent="-342900" algn="l" rtl="0">
              <a:lnSpc>
                <a:spcPct val="100000"/>
              </a:lnSpc>
              <a:spcBef>
                <a:spcPts val="40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Competitive teams all received new uniforms before start of 2024-25 season.</a:t>
            </a:r>
            <a:endParaRPr sz="1800">
              <a:solidFill>
                <a:schemeClr val="dk1"/>
              </a:solidFill>
              <a:latin typeface="Calibri"/>
              <a:ea typeface="Calibri"/>
              <a:cs typeface="Calibri"/>
              <a:sym typeface="Calibri"/>
            </a:endParaRPr>
          </a:p>
          <a:p>
            <a:pPr marL="457200" lvl="0" indent="-342900" algn="l" rtl="0">
              <a:lnSpc>
                <a:spcPct val="100000"/>
              </a:lnSpc>
              <a:spcBef>
                <a:spcPts val="40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After comprehensive RFP process, official team apparel suppliers and team uniform suppliers were selected with a contract of three (3) years with two (2) option additional years were signed.</a:t>
            </a:r>
            <a:endParaRPr sz="1800">
              <a:solidFill>
                <a:schemeClr val="dk1"/>
              </a:solidFill>
              <a:latin typeface="Calibri"/>
              <a:ea typeface="Calibri"/>
              <a:cs typeface="Calibri"/>
              <a:sym typeface="Calibri"/>
            </a:endParaRPr>
          </a:p>
          <a:p>
            <a:pPr marL="457200" lvl="0" indent="-342900" algn="l" rtl="0">
              <a:lnSpc>
                <a:spcPct val="100000"/>
              </a:lnSpc>
              <a:spcBef>
                <a:spcPts val="400"/>
              </a:spcBef>
              <a:spcAft>
                <a:spcPts val="400"/>
              </a:spcAft>
              <a:buClr>
                <a:schemeClr val="dk1"/>
              </a:buClr>
              <a:buSzPts val="1800"/>
              <a:buFont typeface="Calibri"/>
              <a:buChar char="●"/>
            </a:pPr>
            <a:r>
              <a:rPr lang="en-US" sz="1800">
                <a:solidFill>
                  <a:schemeClr val="dk1"/>
                </a:solidFill>
                <a:latin typeface="Calibri"/>
                <a:ea typeface="Calibri"/>
                <a:cs typeface="Calibri"/>
                <a:sym typeface="Calibri"/>
              </a:rPr>
              <a:t>Association rebrand has been in progress since May with an anticipated timeline to finalize in January. </a:t>
            </a:r>
            <a:endParaRPr sz="1800">
              <a:solidFill>
                <a:schemeClr val="dk1"/>
              </a:solidFill>
              <a:latin typeface="Calibri"/>
              <a:ea typeface="Calibri"/>
              <a:cs typeface="Calibri"/>
              <a:sym typeface="Calibri"/>
            </a:endParaRPr>
          </a:p>
        </p:txBody>
      </p:sp>
      <p:pic>
        <p:nvPicPr>
          <p:cNvPr id="239" name="Google Shape;239;p16"/>
          <p:cNvPicPr preferRelativeResize="0"/>
          <p:nvPr/>
        </p:nvPicPr>
        <p:blipFill rotWithShape="1">
          <a:blip r:embed="rId3">
            <a:alphaModFix/>
          </a:blip>
          <a:srcRect l="13087" r="9882" b="6855"/>
          <a:stretch/>
        </p:blipFill>
        <p:spPr>
          <a:xfrm>
            <a:off x="2577450" y="2503275"/>
            <a:ext cx="3126249" cy="2513750"/>
          </a:xfrm>
          <a:prstGeom prst="rect">
            <a:avLst/>
          </a:prstGeom>
          <a:noFill/>
          <a:ln>
            <a:noFill/>
          </a:ln>
        </p:spPr>
      </p:pic>
      <p:pic>
        <p:nvPicPr>
          <p:cNvPr id="240" name="Google Shape;240;p16"/>
          <p:cNvPicPr preferRelativeResize="0"/>
          <p:nvPr/>
        </p:nvPicPr>
        <p:blipFill rotWithShape="1">
          <a:blip r:embed="rId4">
            <a:alphaModFix/>
          </a:blip>
          <a:srcRect l="27677" t="6855"/>
          <a:stretch/>
        </p:blipFill>
        <p:spPr>
          <a:xfrm>
            <a:off x="6291950" y="2503275"/>
            <a:ext cx="2935224" cy="2513750"/>
          </a:xfrm>
          <a:prstGeom prst="rect">
            <a:avLst/>
          </a:prstGeom>
          <a:noFill/>
          <a:ln>
            <a:noFill/>
          </a:ln>
        </p:spPr>
      </p:pic>
      <p:pic>
        <p:nvPicPr>
          <p:cNvPr id="241" name="Google Shape;241;p16"/>
          <p:cNvPicPr preferRelativeResize="0"/>
          <p:nvPr/>
        </p:nvPicPr>
        <p:blipFill>
          <a:blip r:embed="rId5">
            <a:alphaModFix/>
          </a:blip>
          <a:stretch>
            <a:fillRect/>
          </a:stretch>
        </p:blipFill>
        <p:spPr>
          <a:xfrm>
            <a:off x="2577450" y="5291925"/>
            <a:ext cx="1538924" cy="1538924"/>
          </a:xfrm>
          <a:prstGeom prst="rect">
            <a:avLst/>
          </a:prstGeom>
          <a:noFill/>
          <a:ln>
            <a:noFill/>
          </a:ln>
        </p:spPr>
      </p:pic>
      <p:pic>
        <p:nvPicPr>
          <p:cNvPr id="242" name="Google Shape;242;p16"/>
          <p:cNvPicPr preferRelativeResize="0"/>
          <p:nvPr/>
        </p:nvPicPr>
        <p:blipFill>
          <a:blip r:embed="rId6">
            <a:alphaModFix/>
          </a:blip>
          <a:stretch>
            <a:fillRect/>
          </a:stretch>
        </p:blipFill>
        <p:spPr>
          <a:xfrm>
            <a:off x="5264775" y="5291925"/>
            <a:ext cx="1489875" cy="1489875"/>
          </a:xfrm>
          <a:prstGeom prst="rect">
            <a:avLst/>
          </a:prstGeom>
          <a:noFill/>
          <a:ln>
            <a:noFill/>
          </a:ln>
        </p:spPr>
      </p:pic>
      <p:pic>
        <p:nvPicPr>
          <p:cNvPr id="243" name="Google Shape;243;p16"/>
          <p:cNvPicPr preferRelativeResize="0"/>
          <p:nvPr/>
        </p:nvPicPr>
        <p:blipFill rotWithShape="1">
          <a:blip r:embed="rId7">
            <a:alphaModFix/>
          </a:blip>
          <a:srcRect t="16290" b="19974"/>
          <a:stretch/>
        </p:blipFill>
        <p:spPr>
          <a:xfrm>
            <a:off x="7684375" y="5291925"/>
            <a:ext cx="2414485" cy="1538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83ec342a8c_0_82"/>
          <p:cNvSpPr txBox="1"/>
          <p:nvPr/>
        </p:nvSpPr>
        <p:spPr>
          <a:xfrm>
            <a:off x="1210925" y="477775"/>
            <a:ext cx="10662000" cy="1188600"/>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90000"/>
              </a:lnSpc>
              <a:spcBef>
                <a:spcPts val="0"/>
              </a:spcBef>
              <a:spcAft>
                <a:spcPts val="0"/>
              </a:spcAft>
              <a:buNone/>
            </a:pPr>
            <a:r>
              <a:rPr lang="en-US" sz="4400" b="1" i="0" u="none" strike="noStrike" cap="none">
                <a:solidFill>
                  <a:srgbClr val="262626"/>
                </a:solidFill>
                <a:latin typeface="Arial"/>
                <a:ea typeface="Arial"/>
                <a:cs typeface="Arial"/>
                <a:sym typeface="Arial"/>
              </a:rPr>
              <a:t>ANNUAL REPORT – </a:t>
            </a:r>
            <a:r>
              <a:rPr lang="en-US" sz="4400" b="1">
                <a:solidFill>
                  <a:srgbClr val="262626"/>
                </a:solidFill>
              </a:rPr>
              <a:t>DISCIPLINE &amp; </a:t>
            </a:r>
            <a:r>
              <a:rPr lang="en-US" sz="4400" b="1" i="0" u="none" strike="noStrike" cap="none">
                <a:solidFill>
                  <a:srgbClr val="262626"/>
                </a:solidFill>
                <a:latin typeface="Arial"/>
                <a:ea typeface="Arial"/>
                <a:cs typeface="Arial"/>
                <a:sym typeface="Arial"/>
              </a:rPr>
              <a:t>RISK</a:t>
            </a:r>
            <a:endParaRPr sz="4400" b="0" i="0" u="none" strike="noStrike" cap="none">
              <a:solidFill>
                <a:srgbClr val="262626"/>
              </a:solidFill>
              <a:latin typeface="Arial"/>
              <a:ea typeface="Arial"/>
              <a:cs typeface="Arial"/>
              <a:sym typeface="Arial"/>
            </a:endParaRPr>
          </a:p>
        </p:txBody>
      </p:sp>
      <p:sp>
        <p:nvSpPr>
          <p:cNvPr id="250" name="Google Shape;250;g283ec342a8c_0_82"/>
          <p:cNvSpPr txBox="1">
            <a:spLocks noGrp="1"/>
          </p:cNvSpPr>
          <p:nvPr>
            <p:ph type="subTitle" idx="4294967295"/>
          </p:nvPr>
        </p:nvSpPr>
        <p:spPr>
          <a:xfrm>
            <a:off x="1210925" y="1907275"/>
            <a:ext cx="9852900" cy="3844500"/>
          </a:xfrm>
          <a:prstGeom prst="rect">
            <a:avLst/>
          </a:prstGeom>
          <a:noFill/>
          <a:ln>
            <a:noFill/>
          </a:ln>
        </p:spPr>
        <p:txBody>
          <a:bodyPr spcFirstLastPara="1" wrap="square" lIns="91425" tIns="45700" rIns="91425" bIns="45700" anchor="ctr" anchorCtr="0">
            <a:normAutofit fontScale="77500" lnSpcReduction="10000"/>
          </a:bodyPr>
          <a:lstStyle/>
          <a:p>
            <a:pPr marL="457200" lvl="0" indent="-336867" algn="l" rtl="0">
              <a:lnSpc>
                <a:spcPct val="115000"/>
              </a:lnSpc>
              <a:spcBef>
                <a:spcPts val="0"/>
              </a:spcBef>
              <a:spcAft>
                <a:spcPts val="0"/>
              </a:spcAft>
              <a:buClr>
                <a:srgbClr val="262626"/>
              </a:buClr>
              <a:buSzPct val="100000"/>
              <a:buFont typeface="Arial"/>
              <a:buChar char="•"/>
            </a:pPr>
            <a:r>
              <a:rPr lang="en-US" sz="2200">
                <a:solidFill>
                  <a:srgbClr val="262626"/>
                </a:solidFill>
                <a:latin typeface="Arial"/>
                <a:ea typeface="Arial"/>
                <a:cs typeface="Arial"/>
                <a:sym typeface="Arial"/>
              </a:rPr>
              <a:t>Throughout the 2023-2024 term, the discipline committee has increased communication and internal tracking of incidents to identify areas of improvement </a:t>
            </a:r>
            <a:endParaRPr sz="2200">
              <a:solidFill>
                <a:srgbClr val="262626"/>
              </a:solidFill>
              <a:latin typeface="Arial"/>
              <a:ea typeface="Arial"/>
              <a:cs typeface="Arial"/>
              <a:sym typeface="Arial"/>
            </a:endParaRPr>
          </a:p>
          <a:p>
            <a:pPr marL="457200" lvl="0" indent="-336867" algn="l" rtl="0">
              <a:lnSpc>
                <a:spcPct val="115000"/>
              </a:lnSpc>
              <a:spcBef>
                <a:spcPts val="0"/>
              </a:spcBef>
              <a:spcAft>
                <a:spcPts val="0"/>
              </a:spcAft>
              <a:buClr>
                <a:srgbClr val="262626"/>
              </a:buClr>
              <a:buSzPct val="100000"/>
              <a:buFont typeface="Arial"/>
              <a:buChar char="•"/>
            </a:pPr>
            <a:r>
              <a:rPr lang="en-US" sz="2200">
                <a:solidFill>
                  <a:srgbClr val="262626"/>
                </a:solidFill>
                <a:latin typeface="Arial"/>
                <a:ea typeface="Arial"/>
                <a:cs typeface="Arial"/>
                <a:sym typeface="Arial"/>
              </a:rPr>
              <a:t>All members are encouraged to review EOGHA and OWHA regulatory documents prior to starting your season with respect to risk and discipline</a:t>
            </a:r>
            <a:endParaRPr sz="2200"/>
          </a:p>
          <a:p>
            <a:pPr marL="457200" lvl="0" indent="-336867" algn="l" rtl="0">
              <a:lnSpc>
                <a:spcPct val="150000"/>
              </a:lnSpc>
              <a:spcBef>
                <a:spcPts val="0"/>
              </a:spcBef>
              <a:spcAft>
                <a:spcPts val="0"/>
              </a:spcAft>
              <a:buClr>
                <a:srgbClr val="262626"/>
              </a:buClr>
              <a:buSzPct val="100000"/>
              <a:buFont typeface="Arial"/>
              <a:buChar char="•"/>
            </a:pPr>
            <a:r>
              <a:rPr lang="en-US" sz="2200">
                <a:solidFill>
                  <a:srgbClr val="262626"/>
                </a:solidFill>
                <a:latin typeface="Arial"/>
                <a:ea typeface="Arial"/>
                <a:cs typeface="Arial"/>
                <a:sym typeface="Arial"/>
              </a:rPr>
              <a:t>You can view all OWHA updates and bulletins as well as forms and policies at </a:t>
            </a:r>
            <a:r>
              <a:rPr lang="en-US" sz="2200" u="sng">
                <a:solidFill>
                  <a:srgbClr val="262626"/>
                </a:solidFill>
                <a:latin typeface="Arial"/>
                <a:ea typeface="Arial"/>
                <a:cs typeface="Arial"/>
                <a:sym typeface="Arial"/>
                <a:hlinkClick r:id="rId3">
                  <a:extLst>
                    <a:ext uri="{A12FA001-AC4F-418D-AE19-62706E023703}">
                      <ahyp:hlinkClr xmlns:ahyp="http://schemas.microsoft.com/office/drawing/2018/hyperlinkcolor" val="tx"/>
                    </a:ext>
                  </a:extLst>
                </a:hlinkClick>
              </a:rPr>
              <a:t>www.owha.on.ca</a:t>
            </a:r>
            <a:r>
              <a:rPr lang="en-US" sz="2200">
                <a:solidFill>
                  <a:srgbClr val="262626"/>
                </a:solidFill>
                <a:latin typeface="Arial"/>
                <a:ea typeface="Arial"/>
                <a:cs typeface="Arial"/>
                <a:sym typeface="Arial"/>
              </a:rPr>
              <a:t> and internal policies with respect to risk and discipline in the resources section of our website </a:t>
            </a:r>
            <a:endParaRPr sz="2200">
              <a:solidFill>
                <a:srgbClr val="262626"/>
              </a:solidFill>
              <a:latin typeface="Arial"/>
              <a:ea typeface="Arial"/>
              <a:cs typeface="Arial"/>
              <a:sym typeface="Arial"/>
            </a:endParaRPr>
          </a:p>
          <a:p>
            <a:pPr marL="457200" lvl="0" indent="-336867" algn="l" rtl="0">
              <a:lnSpc>
                <a:spcPct val="150000"/>
              </a:lnSpc>
              <a:spcBef>
                <a:spcPts val="0"/>
              </a:spcBef>
              <a:spcAft>
                <a:spcPts val="0"/>
              </a:spcAft>
              <a:buClr>
                <a:srgbClr val="262626"/>
              </a:buClr>
              <a:buSzPct val="100000"/>
              <a:buFont typeface="Arial"/>
              <a:buChar char="•"/>
            </a:pPr>
            <a:r>
              <a:rPr lang="en-US" sz="2200">
                <a:solidFill>
                  <a:srgbClr val="262626"/>
                </a:solidFill>
                <a:latin typeface="Arial"/>
                <a:ea typeface="Arial"/>
                <a:cs typeface="Arial"/>
                <a:sym typeface="Arial"/>
              </a:rPr>
              <a:t>Social Media awareness sessions in conjunction with Equity and Diversity have been conducted to reduce and prevent issues related to bullying, cyber bullying etc. Need will continue to be evaluated</a:t>
            </a:r>
            <a:endParaRPr sz="2200">
              <a:solidFill>
                <a:srgbClr val="262626"/>
              </a:solidFill>
              <a:latin typeface="Arial"/>
              <a:ea typeface="Arial"/>
              <a:cs typeface="Arial"/>
              <a:sym typeface="Arial"/>
            </a:endParaRPr>
          </a:p>
          <a:p>
            <a:pPr marL="0" lvl="0" indent="127000" algn="l" rtl="0">
              <a:lnSpc>
                <a:spcPct val="90000"/>
              </a:lnSpc>
              <a:spcBef>
                <a:spcPts val="600"/>
              </a:spcBef>
              <a:spcAft>
                <a:spcPts val="0"/>
              </a:spcAft>
              <a:buClr>
                <a:schemeClr val="dk2"/>
              </a:buClr>
              <a:buSzPct val="90909"/>
              <a:buNone/>
            </a:pPr>
            <a:endParaRPr sz="2200">
              <a:solidFill>
                <a:srgbClr val="262626"/>
              </a:solidFill>
              <a:latin typeface="Arial"/>
              <a:ea typeface="Arial"/>
              <a:cs typeface="Arial"/>
              <a:sym typeface="Arial"/>
            </a:endParaRPr>
          </a:p>
          <a:p>
            <a:pPr marL="0" lvl="0" indent="0" algn="l" rtl="0">
              <a:lnSpc>
                <a:spcPct val="90000"/>
              </a:lnSpc>
              <a:spcBef>
                <a:spcPts val="600"/>
              </a:spcBef>
              <a:spcAft>
                <a:spcPts val="0"/>
              </a:spcAft>
              <a:buSzPct val="81818"/>
              <a:buNone/>
            </a:pPr>
            <a:r>
              <a:rPr lang="en-US" sz="2200">
                <a:solidFill>
                  <a:srgbClr val="262626"/>
                </a:solidFill>
                <a:latin typeface="Arial"/>
                <a:ea typeface="Arial"/>
                <a:cs typeface="Arial"/>
                <a:sym typeface="Arial"/>
              </a:rPr>
              <a:t>If you have any questions, you can contact :</a:t>
            </a:r>
            <a:r>
              <a:rPr lang="en-US" sz="2200">
                <a:solidFill>
                  <a:srgbClr val="262626"/>
                </a:solidFill>
              </a:rPr>
              <a:t>Chelsey Burke </a:t>
            </a:r>
            <a:r>
              <a:rPr lang="en-US" sz="2200">
                <a:solidFill>
                  <a:srgbClr val="262626"/>
                </a:solidFill>
                <a:latin typeface="Arial"/>
                <a:ea typeface="Arial"/>
                <a:cs typeface="Arial"/>
                <a:sym typeface="Arial"/>
              </a:rPr>
              <a:t> </a:t>
            </a:r>
            <a:r>
              <a:rPr lang="en-US" sz="2200" u="sng">
                <a:solidFill>
                  <a:srgbClr val="262626"/>
                </a:solidFill>
                <a:latin typeface="Arial"/>
                <a:ea typeface="Arial"/>
                <a:cs typeface="Arial"/>
                <a:sym typeface="Arial"/>
                <a:hlinkClick r:id="rId4">
                  <a:extLst>
                    <a:ext uri="{A12FA001-AC4F-418D-AE19-62706E023703}">
                      <ahyp:hlinkClr xmlns:ahyp="http://schemas.microsoft.com/office/drawing/2018/hyperlinkcolor" val="tx"/>
                    </a:ext>
                  </a:extLst>
                </a:hlinkClick>
              </a:rPr>
              <a:t>riskdirector@gcgh.ca</a:t>
            </a:r>
            <a:r>
              <a:rPr lang="en-US" sz="2200" u="sng">
                <a:solidFill>
                  <a:srgbClr val="262626"/>
                </a:solidFill>
                <a:latin typeface="Arial"/>
                <a:ea typeface="Arial"/>
                <a:cs typeface="Arial"/>
                <a:sym typeface="Arial"/>
              </a:rPr>
              <a:t> </a:t>
            </a:r>
            <a:r>
              <a:rPr lang="en-US" sz="2200">
                <a:solidFill>
                  <a:srgbClr val="262626"/>
                </a:solidFill>
                <a:latin typeface="Arial"/>
                <a:ea typeface="Arial"/>
                <a:cs typeface="Arial"/>
                <a:sym typeface="Arial"/>
              </a:rPr>
              <a:t>.</a:t>
            </a:r>
            <a:endParaRPr sz="2200">
              <a:solidFill>
                <a:srgbClr val="262626"/>
              </a:solidFill>
              <a:latin typeface="Arial"/>
              <a:ea typeface="Arial"/>
              <a:cs typeface="Arial"/>
              <a:sym typeface="Arial"/>
            </a:endParaRPr>
          </a:p>
        </p:txBody>
      </p:sp>
      <p:sp>
        <p:nvSpPr>
          <p:cNvPr id="251" name="Google Shape;251;g283ec342a8c_0_82"/>
          <p:cNvSpPr txBox="1"/>
          <p:nvPr/>
        </p:nvSpPr>
        <p:spPr>
          <a:xfrm>
            <a:off x="-4114800" y="2900350"/>
            <a:ext cx="12215700" cy="6156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2841c2f0e12_4_0"/>
          <p:cNvSpPr txBox="1"/>
          <p:nvPr/>
        </p:nvSpPr>
        <p:spPr>
          <a:xfrm>
            <a:off x="598610" y="2270483"/>
            <a:ext cx="10994700" cy="461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Motion to </a:t>
            </a:r>
            <a:r>
              <a:rPr lang="en-US" sz="2400">
                <a:solidFill>
                  <a:schemeClr val="dk1"/>
                </a:solidFill>
              </a:rPr>
              <a:t>approve the appointment of Rick Leach as chairman of the AGM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8"/>
          <p:cNvSpPr/>
          <p:nvPr/>
        </p:nvSpPr>
        <p:spPr>
          <a:xfrm>
            <a:off x="842850" y="105875"/>
            <a:ext cx="9648600" cy="118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a:solidFill>
                  <a:srgbClr val="262626"/>
                </a:solidFill>
              </a:rPr>
              <a:t>FINANCIAL STATEMENTS - Balance Sheet</a:t>
            </a:r>
            <a:endParaRPr sz="3700" b="0" i="0" u="none" strike="noStrike" cap="none">
              <a:solidFill>
                <a:srgbClr val="262626"/>
              </a:solidFill>
              <a:latin typeface="Arial"/>
              <a:ea typeface="Arial"/>
              <a:cs typeface="Arial"/>
              <a:sym typeface="Arial"/>
            </a:endParaRPr>
          </a:p>
        </p:txBody>
      </p:sp>
      <p:pic>
        <p:nvPicPr>
          <p:cNvPr id="257" name="Google Shape;257;p18"/>
          <p:cNvPicPr preferRelativeResize="0"/>
          <p:nvPr/>
        </p:nvPicPr>
        <p:blipFill>
          <a:blip r:embed="rId3">
            <a:alphaModFix/>
          </a:blip>
          <a:stretch>
            <a:fillRect/>
          </a:stretch>
        </p:blipFill>
        <p:spPr>
          <a:xfrm>
            <a:off x="712675" y="1069500"/>
            <a:ext cx="10563076" cy="5557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9"/>
          <p:cNvPicPr preferRelativeResize="0"/>
          <p:nvPr/>
        </p:nvPicPr>
        <p:blipFill>
          <a:blip r:embed="rId3">
            <a:alphaModFix/>
          </a:blip>
          <a:stretch>
            <a:fillRect/>
          </a:stretch>
        </p:blipFill>
        <p:spPr>
          <a:xfrm>
            <a:off x="1039000" y="822950"/>
            <a:ext cx="10040474" cy="5849476"/>
          </a:xfrm>
          <a:prstGeom prst="rect">
            <a:avLst/>
          </a:prstGeom>
          <a:noFill/>
          <a:ln>
            <a:noFill/>
          </a:ln>
        </p:spPr>
      </p:pic>
      <p:sp>
        <p:nvSpPr>
          <p:cNvPr id="263" name="Google Shape;263;p19"/>
          <p:cNvSpPr/>
          <p:nvPr/>
        </p:nvSpPr>
        <p:spPr>
          <a:xfrm>
            <a:off x="775600" y="-61050"/>
            <a:ext cx="10886700" cy="118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a:solidFill>
                  <a:srgbClr val="262626"/>
                </a:solidFill>
              </a:rPr>
              <a:t>FINANCIAL STATEMENTS - Income Statement</a:t>
            </a:r>
            <a:endParaRPr sz="3700" b="0" i="0" u="none" strike="noStrike" cap="none">
              <a:solidFill>
                <a:srgbClr val="262626"/>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310f2596a56_1_5"/>
          <p:cNvSpPr/>
          <p:nvPr/>
        </p:nvSpPr>
        <p:spPr>
          <a:xfrm>
            <a:off x="753200" y="95850"/>
            <a:ext cx="10886700" cy="9243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3700" b="1">
                <a:solidFill>
                  <a:srgbClr val="262626"/>
                </a:solidFill>
              </a:rPr>
              <a:t>FINANCIAL BUDGET - 2024-25</a:t>
            </a:r>
            <a:endParaRPr sz="3700" b="0" i="0" u="none" strike="noStrike" cap="none">
              <a:solidFill>
                <a:srgbClr val="262626"/>
              </a:solidFill>
              <a:latin typeface="Arial"/>
              <a:ea typeface="Arial"/>
              <a:cs typeface="Arial"/>
              <a:sym typeface="Arial"/>
            </a:endParaRPr>
          </a:p>
        </p:txBody>
      </p:sp>
      <p:pic>
        <p:nvPicPr>
          <p:cNvPr id="270" name="Google Shape;270;g310f2596a56_1_5"/>
          <p:cNvPicPr preferRelativeResize="0"/>
          <p:nvPr/>
        </p:nvPicPr>
        <p:blipFill>
          <a:blip r:embed="rId3">
            <a:alphaModFix/>
          </a:blip>
          <a:stretch>
            <a:fillRect/>
          </a:stretch>
        </p:blipFill>
        <p:spPr>
          <a:xfrm>
            <a:off x="1653975" y="1020175"/>
            <a:ext cx="8573850" cy="58378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1"/>
          <p:cNvSpPr/>
          <p:nvPr/>
        </p:nvSpPr>
        <p:spPr>
          <a:xfrm>
            <a:off x="890400" y="460723"/>
            <a:ext cx="6411300" cy="1020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700" b="1" i="0" u="none" strike="noStrike" cap="none">
                <a:solidFill>
                  <a:schemeClr val="dk1"/>
                </a:solidFill>
                <a:latin typeface="Arial"/>
                <a:ea typeface="Arial"/>
                <a:cs typeface="Arial"/>
                <a:sym typeface="Arial"/>
              </a:rPr>
              <a:t>  </a:t>
            </a:r>
            <a:r>
              <a:rPr lang="en-US" sz="3700" b="1" i="0" u="none" strike="noStrike" cap="none">
                <a:solidFill>
                  <a:schemeClr val="dk1"/>
                </a:solidFill>
                <a:latin typeface="Calibri"/>
                <a:ea typeface="Calibri"/>
                <a:cs typeface="Calibri"/>
                <a:sym typeface="Calibri"/>
              </a:rPr>
              <a:t>Bylaws - Updates</a:t>
            </a:r>
            <a:endParaRPr sz="700" b="0" i="0" u="none" strike="noStrike" cap="none">
              <a:solidFill>
                <a:srgbClr val="000000"/>
              </a:solidFill>
              <a:latin typeface="Arial"/>
              <a:ea typeface="Arial"/>
              <a:cs typeface="Arial"/>
              <a:sym typeface="Arial"/>
            </a:endParaRPr>
          </a:p>
        </p:txBody>
      </p:sp>
      <p:sp>
        <p:nvSpPr>
          <p:cNvPr id="276" name="Google Shape;276;p21"/>
          <p:cNvSpPr/>
          <p:nvPr/>
        </p:nvSpPr>
        <p:spPr>
          <a:xfrm>
            <a:off x="890400" y="2014275"/>
            <a:ext cx="10411200" cy="41928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50000"/>
              </a:lnSpc>
              <a:spcBef>
                <a:spcPts val="60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Bylaws have been reviewed and updated to clarify some ambiguity.</a:t>
            </a:r>
            <a:endParaRPr sz="2400" b="0" i="0" u="none" strike="noStrike" cap="none">
              <a:solidFill>
                <a:schemeClr val="dk1"/>
              </a:solidFill>
              <a:latin typeface="Calibri"/>
              <a:ea typeface="Calibri"/>
              <a:cs typeface="Calibri"/>
              <a:sym typeface="Calibri"/>
            </a:endParaRPr>
          </a:p>
          <a:p>
            <a:pPr marL="457200" marR="0" lvl="0" indent="-381000" algn="l" rtl="0">
              <a:lnSpc>
                <a:spcPct val="150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The revised bylaws were circulated for review prior to this meeting</a:t>
            </a:r>
            <a:endParaRPr sz="2400" b="0" i="0" u="none" strike="noStrike" cap="none">
              <a:solidFill>
                <a:schemeClr val="dk1"/>
              </a:solidFill>
              <a:latin typeface="Calibri"/>
              <a:ea typeface="Calibri"/>
              <a:cs typeface="Calibri"/>
              <a:sym typeface="Calibri"/>
            </a:endParaRPr>
          </a:p>
          <a:p>
            <a:pPr marL="457200" marR="0" lvl="0" indent="-381000" algn="l" rtl="0">
              <a:lnSpc>
                <a:spcPct val="150000"/>
              </a:lnSpc>
              <a:spcBef>
                <a:spcPts val="0"/>
              </a:spcBef>
              <a:spcAft>
                <a:spcPts val="0"/>
              </a:spcAft>
              <a:buClr>
                <a:srgbClr val="262626"/>
              </a:buClr>
              <a:buSzPts val="2400"/>
              <a:buFont typeface="Calibri"/>
              <a:buChar char="●"/>
            </a:pPr>
            <a:r>
              <a:rPr lang="en-US" sz="2400" b="0" i="0" u="none" strike="noStrike" cap="none">
                <a:solidFill>
                  <a:srgbClr val="262626"/>
                </a:solidFill>
                <a:latin typeface="Calibri"/>
                <a:ea typeface="Calibri"/>
                <a:cs typeface="Calibri"/>
                <a:sym typeface="Calibri"/>
              </a:rPr>
              <a:t>All </a:t>
            </a:r>
            <a:r>
              <a:rPr lang="en-US" sz="2400">
                <a:solidFill>
                  <a:srgbClr val="262626"/>
                </a:solidFill>
                <a:latin typeface="Calibri"/>
                <a:ea typeface="Calibri"/>
                <a:cs typeface="Calibri"/>
                <a:sym typeface="Calibri"/>
              </a:rPr>
              <a:t>b</a:t>
            </a:r>
            <a:r>
              <a:rPr lang="en-US" sz="2400" b="0" i="0" u="none" strike="noStrike" cap="none">
                <a:solidFill>
                  <a:srgbClr val="262626"/>
                </a:solidFill>
                <a:latin typeface="Calibri"/>
                <a:ea typeface="Calibri"/>
                <a:cs typeface="Calibri"/>
                <a:sym typeface="Calibri"/>
              </a:rPr>
              <a:t>ylaw changes would be in effect after the AGM if the motion is approved.</a:t>
            </a:r>
            <a:endParaRPr sz="2400" b="0" i="0" u="none" strike="noStrike" cap="none">
              <a:solidFill>
                <a:srgbClr val="262626"/>
              </a:solidFill>
              <a:latin typeface="Calibri"/>
              <a:ea typeface="Calibri"/>
              <a:cs typeface="Calibri"/>
              <a:sym typeface="Calibri"/>
            </a:endParaRPr>
          </a:p>
          <a:p>
            <a:pPr marL="457200" marR="0" lvl="0" indent="-381000" algn="l" rtl="0">
              <a:lnSpc>
                <a:spcPct val="150000"/>
              </a:lnSpc>
              <a:spcBef>
                <a:spcPts val="0"/>
              </a:spcBef>
              <a:spcAft>
                <a:spcPts val="0"/>
              </a:spcAft>
              <a:buClr>
                <a:srgbClr val="262626"/>
              </a:buClr>
              <a:buSzPts val="2400"/>
              <a:buFont typeface="Calibri"/>
              <a:buChar char="●"/>
            </a:pPr>
            <a:r>
              <a:rPr lang="en-US" sz="2400">
                <a:solidFill>
                  <a:srgbClr val="262626"/>
                </a:solidFill>
                <a:latin typeface="Calibri"/>
                <a:ea typeface="Calibri"/>
                <a:cs typeface="Calibri"/>
                <a:sym typeface="Calibri"/>
              </a:rPr>
              <a:t>Key bylaw changes to be reviewed in subsequent slides.  </a:t>
            </a:r>
            <a:endParaRPr sz="2400">
              <a:solidFill>
                <a:srgbClr val="262626"/>
              </a:solidFill>
              <a:latin typeface="Calibri"/>
              <a:ea typeface="Calibri"/>
              <a:cs typeface="Calibri"/>
              <a:sym typeface="Calibri"/>
            </a:endParaRPr>
          </a:p>
          <a:p>
            <a:pPr marL="457200" marR="0" lvl="0" indent="-381000" algn="l" rtl="0">
              <a:lnSpc>
                <a:spcPct val="150000"/>
              </a:lnSpc>
              <a:spcBef>
                <a:spcPts val="0"/>
              </a:spcBef>
              <a:spcAft>
                <a:spcPts val="0"/>
              </a:spcAft>
              <a:buClr>
                <a:srgbClr val="262626"/>
              </a:buClr>
              <a:buSzPts val="2400"/>
              <a:buFont typeface="Calibri"/>
              <a:buChar char="●"/>
            </a:pPr>
            <a:r>
              <a:rPr lang="en-US" sz="2400">
                <a:solidFill>
                  <a:srgbClr val="262626"/>
                </a:solidFill>
                <a:latin typeface="Calibri"/>
                <a:ea typeface="Calibri"/>
                <a:cs typeface="Calibri"/>
                <a:sym typeface="Calibri"/>
              </a:rPr>
              <a:t>Motion to approve bylaws as per notice.</a:t>
            </a:r>
            <a:endParaRPr sz="2400">
              <a:solidFill>
                <a:srgbClr val="262626"/>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3"/>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2" name="Google Shape;282;p23"/>
          <p:cNvSpPr/>
          <p:nvPr/>
        </p:nvSpPr>
        <p:spPr>
          <a:xfrm>
            <a:off x="793775" y="-2"/>
            <a:ext cx="6411300" cy="102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i="0" u="none" strike="noStrike" cap="none">
                <a:solidFill>
                  <a:schemeClr val="dk1"/>
                </a:solidFill>
                <a:latin typeface="Calibri"/>
                <a:ea typeface="Calibri"/>
                <a:cs typeface="Calibri"/>
                <a:sym typeface="Calibri"/>
              </a:rPr>
              <a:t>  </a:t>
            </a:r>
            <a:r>
              <a:rPr lang="en-US" sz="3700" b="1">
                <a:solidFill>
                  <a:schemeClr val="dk1"/>
                </a:solidFill>
                <a:latin typeface="Calibri"/>
                <a:ea typeface="Calibri"/>
                <a:cs typeface="Calibri"/>
                <a:sym typeface="Calibri"/>
              </a:rPr>
              <a:t>Article 1 : Name of Association</a:t>
            </a:r>
            <a:endParaRPr sz="3700" b="1" i="0" u="none" strike="noStrike" cap="none">
              <a:solidFill>
                <a:schemeClr val="dk1"/>
              </a:solidFill>
              <a:latin typeface="Calibri"/>
              <a:ea typeface="Calibri"/>
              <a:cs typeface="Calibri"/>
              <a:sym typeface="Calibri"/>
            </a:endParaRPr>
          </a:p>
        </p:txBody>
      </p:sp>
      <p:sp>
        <p:nvSpPr>
          <p:cNvPr id="283" name="Google Shape;283;p23"/>
          <p:cNvSpPr/>
          <p:nvPr/>
        </p:nvSpPr>
        <p:spPr>
          <a:xfrm>
            <a:off x="793775" y="1219200"/>
            <a:ext cx="10464900" cy="5537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100"/>
              </a:spcBef>
              <a:spcAft>
                <a:spcPts val="0"/>
              </a:spcAft>
              <a:buNone/>
            </a:pPr>
            <a:r>
              <a:rPr lang="en-US" sz="2400" b="1" i="0" strike="noStrike" cap="none">
                <a:solidFill>
                  <a:srgbClr val="242424"/>
                </a:solidFill>
                <a:highlight>
                  <a:srgbClr val="FFFFFF"/>
                </a:highlight>
                <a:latin typeface="Roboto"/>
                <a:ea typeface="Roboto"/>
                <a:cs typeface="Roboto"/>
                <a:sym typeface="Roboto"/>
              </a:rPr>
              <a:t>Current</a:t>
            </a:r>
            <a:r>
              <a:rPr lang="en-US" sz="2400" b="0" i="0" strike="noStrike" cap="none">
                <a:solidFill>
                  <a:srgbClr val="242424"/>
                </a:solidFill>
                <a:highlight>
                  <a:srgbClr val="FFFFFF"/>
                </a:highlight>
                <a:latin typeface="Roboto"/>
                <a:ea typeface="Roboto"/>
                <a:cs typeface="Roboto"/>
                <a:sym typeface="Roboto"/>
              </a:rPr>
              <a:t>: </a:t>
            </a:r>
            <a:r>
              <a:rPr lang="en-US" sz="2400" b="0" i="0" u="none" strike="noStrike" cap="none">
                <a:solidFill>
                  <a:srgbClr val="242424"/>
                </a:solidFill>
                <a:highlight>
                  <a:srgbClr val="FFFFFF"/>
                </a:highlight>
                <a:latin typeface="Roboto"/>
                <a:ea typeface="Roboto"/>
                <a:cs typeface="Roboto"/>
                <a:sym typeface="Roboto"/>
              </a:rPr>
              <a:t> </a:t>
            </a:r>
            <a:r>
              <a:rPr lang="en-US" sz="2400">
                <a:solidFill>
                  <a:srgbClr val="242424"/>
                </a:solidFill>
                <a:highlight>
                  <a:srgbClr val="FFFFFF"/>
                </a:highlight>
                <a:latin typeface="Roboto"/>
                <a:ea typeface="Roboto"/>
                <a:cs typeface="Roboto"/>
                <a:sym typeface="Roboto"/>
              </a:rPr>
              <a:t>Gloucester-Cumberland Girls Hockey (GCGHA)</a:t>
            </a:r>
            <a:endParaRPr sz="2400" b="0" i="0" u="none" strike="noStrike" cap="none">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endParaRPr sz="2400" u="sng">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2400" b="1" i="0" strike="noStrike" cap="none">
                <a:solidFill>
                  <a:srgbClr val="242424"/>
                </a:solidFill>
                <a:highlight>
                  <a:srgbClr val="FFFFFF"/>
                </a:highlight>
                <a:latin typeface="Roboto"/>
                <a:ea typeface="Roboto"/>
                <a:cs typeface="Roboto"/>
                <a:sym typeface="Roboto"/>
              </a:rPr>
              <a:t>Proposed Change</a:t>
            </a:r>
            <a:r>
              <a:rPr lang="en-US" sz="2400" b="0" i="0" strike="noStrike" cap="none">
                <a:solidFill>
                  <a:srgbClr val="242424"/>
                </a:solidFill>
                <a:highlight>
                  <a:srgbClr val="FFFFFF"/>
                </a:highlight>
                <a:latin typeface="Roboto"/>
                <a:ea typeface="Roboto"/>
                <a:cs typeface="Roboto"/>
                <a:sym typeface="Roboto"/>
              </a:rPr>
              <a:t>:  </a:t>
            </a:r>
            <a:r>
              <a:rPr lang="en-US" sz="2400">
                <a:solidFill>
                  <a:srgbClr val="242424"/>
                </a:solidFill>
                <a:highlight>
                  <a:srgbClr val="FFFFFF"/>
                </a:highlight>
                <a:latin typeface="Roboto"/>
                <a:ea typeface="Roboto"/>
                <a:cs typeface="Roboto"/>
                <a:sym typeface="Roboto"/>
              </a:rPr>
              <a:t>East Ottawa Girls Hockey (EOGHA)</a:t>
            </a:r>
            <a:endParaRPr sz="2400" b="1" i="0" u="none" strike="noStrike" cap="none">
              <a:solidFill>
                <a:schemeClr val="dk1"/>
              </a:solidFill>
              <a:latin typeface="Calibri"/>
              <a:ea typeface="Calibri"/>
              <a:cs typeface="Calibri"/>
              <a:sym typeface="Calibri"/>
            </a:endParaRPr>
          </a:p>
          <a:p>
            <a:pPr marL="0" marR="0" lvl="0" indent="0" algn="l" rtl="0">
              <a:lnSpc>
                <a:spcPct val="90000"/>
              </a:lnSpc>
              <a:spcBef>
                <a:spcPts val="1100"/>
              </a:spcBef>
              <a:spcAft>
                <a:spcPts val="0"/>
              </a:spcAft>
              <a:buNone/>
            </a:pPr>
            <a:endParaRPr sz="1800" b="1" i="0" u="none" strike="noStrike" cap="none">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endParaRPr sz="1800" b="1" i="0" u="none" strike="noStrike" cap="none">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endParaRPr sz="1800" b="1" i="0" u="none" strike="noStrike" cap="none">
              <a:solidFill>
                <a:schemeClr val="dk1"/>
              </a:solidFill>
              <a:latin typeface="Calibri"/>
              <a:ea typeface="Calibri"/>
              <a:cs typeface="Calibri"/>
              <a:sym typeface="Calibri"/>
            </a:endParaRPr>
          </a:p>
          <a:p>
            <a:pPr marL="0" marR="0" lvl="0" indent="0" algn="l" rtl="0">
              <a:lnSpc>
                <a:spcPct val="115000"/>
              </a:lnSpc>
              <a:spcBef>
                <a:spcPts val="1100"/>
              </a:spcBef>
              <a:spcAft>
                <a:spcPts val="1100"/>
              </a:spcAft>
              <a:buNone/>
            </a:pPr>
            <a:endParaRPr sz="1800" b="1" i="0" u="none" strike="noStrike" cap="none">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4"/>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9" name="Google Shape;289;p24"/>
          <p:cNvSpPr/>
          <p:nvPr/>
        </p:nvSpPr>
        <p:spPr>
          <a:xfrm>
            <a:off x="856500" y="212648"/>
            <a:ext cx="6411300" cy="102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i="0" u="none" strike="noStrike" cap="none">
                <a:solidFill>
                  <a:schemeClr val="dk1"/>
                </a:solidFill>
                <a:latin typeface="Calibri"/>
                <a:ea typeface="Calibri"/>
                <a:cs typeface="Calibri"/>
                <a:sym typeface="Calibri"/>
              </a:rPr>
              <a:t>  </a:t>
            </a:r>
            <a:r>
              <a:rPr lang="en-US" sz="3700" b="1">
                <a:solidFill>
                  <a:schemeClr val="dk1"/>
                </a:solidFill>
                <a:latin typeface="Calibri"/>
                <a:ea typeface="Calibri"/>
                <a:cs typeface="Calibri"/>
                <a:sym typeface="Calibri"/>
              </a:rPr>
              <a:t>Article 4 : Ruling on Bylaws</a:t>
            </a:r>
            <a:endParaRPr sz="700" b="0" i="0" u="none" strike="noStrike" cap="none">
              <a:solidFill>
                <a:srgbClr val="000000"/>
              </a:solidFill>
              <a:latin typeface="Arial"/>
              <a:ea typeface="Arial"/>
              <a:cs typeface="Arial"/>
              <a:sym typeface="Arial"/>
            </a:endParaRPr>
          </a:p>
        </p:txBody>
      </p:sp>
      <p:sp>
        <p:nvSpPr>
          <p:cNvPr id="290" name="Google Shape;290;p24"/>
          <p:cNvSpPr/>
          <p:nvPr/>
        </p:nvSpPr>
        <p:spPr>
          <a:xfrm>
            <a:off x="856500" y="1482650"/>
            <a:ext cx="10437600" cy="5198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None/>
            </a:pPr>
            <a:r>
              <a:rPr lang="en-US" sz="2400" b="1">
                <a:solidFill>
                  <a:srgbClr val="242424"/>
                </a:solidFill>
                <a:highlight>
                  <a:schemeClr val="lt1"/>
                </a:highlight>
                <a:latin typeface="Roboto"/>
                <a:ea typeface="Roboto"/>
                <a:cs typeface="Roboto"/>
                <a:sym typeface="Roboto"/>
              </a:rPr>
              <a:t>Current</a:t>
            </a:r>
            <a:r>
              <a:rPr lang="en-US" sz="2400">
                <a:solidFill>
                  <a:srgbClr val="242424"/>
                </a:solidFill>
                <a:highlight>
                  <a:schemeClr val="lt1"/>
                </a:highlight>
                <a:latin typeface="Roboto"/>
                <a:ea typeface="Roboto"/>
                <a:cs typeface="Roboto"/>
                <a:sym typeface="Roboto"/>
              </a:rPr>
              <a:t>:</a:t>
            </a:r>
            <a:r>
              <a:rPr lang="en-US" sz="2400" b="0" i="0" u="none" strike="noStrike" cap="none">
                <a:solidFill>
                  <a:srgbClr val="242424"/>
                </a:solidFill>
                <a:highlight>
                  <a:srgbClr val="FFFFFF"/>
                </a:highlight>
                <a:latin typeface="Roboto"/>
                <a:ea typeface="Roboto"/>
                <a:cs typeface="Roboto"/>
                <a:sym typeface="Roboto"/>
              </a:rPr>
              <a:t> </a:t>
            </a:r>
            <a:r>
              <a:rPr lang="en-US" sz="2400">
                <a:solidFill>
                  <a:srgbClr val="242424"/>
                </a:solidFill>
                <a:highlight>
                  <a:srgbClr val="FFFFFF"/>
                </a:highlight>
                <a:latin typeface="Roboto"/>
                <a:ea typeface="Roboto"/>
                <a:cs typeface="Roboto"/>
                <a:sym typeface="Roboto"/>
              </a:rPr>
              <a:t>n/a</a:t>
            </a:r>
            <a:endParaRPr sz="24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endParaRPr sz="24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2400" b="1">
                <a:solidFill>
                  <a:srgbClr val="242424"/>
                </a:solidFill>
                <a:highlight>
                  <a:schemeClr val="lt1"/>
                </a:highlight>
                <a:latin typeface="Roboto"/>
                <a:ea typeface="Roboto"/>
                <a:cs typeface="Roboto"/>
                <a:sym typeface="Roboto"/>
              </a:rPr>
              <a:t>Proposed Change</a:t>
            </a:r>
            <a:r>
              <a:rPr lang="en-US" sz="2400">
                <a:solidFill>
                  <a:srgbClr val="242424"/>
                </a:solidFill>
                <a:highlight>
                  <a:schemeClr val="lt1"/>
                </a:highlight>
                <a:latin typeface="Roboto"/>
                <a:ea typeface="Roboto"/>
                <a:cs typeface="Roboto"/>
                <a:sym typeface="Roboto"/>
              </a:rPr>
              <a:t>:</a:t>
            </a:r>
            <a:r>
              <a:rPr lang="en-US" sz="2400" b="0" i="0" u="none" strike="noStrike" cap="none">
                <a:solidFill>
                  <a:srgbClr val="242424"/>
                </a:solidFill>
                <a:highlight>
                  <a:srgbClr val="FFFFFF"/>
                </a:highlight>
                <a:latin typeface="Roboto"/>
                <a:ea typeface="Roboto"/>
                <a:cs typeface="Roboto"/>
                <a:sym typeface="Roboto"/>
              </a:rPr>
              <a:t> </a:t>
            </a:r>
            <a:r>
              <a:rPr lang="en-US" sz="2400">
                <a:solidFill>
                  <a:srgbClr val="242424"/>
                </a:solidFill>
                <a:highlight>
                  <a:srgbClr val="FFFFFF"/>
                </a:highlight>
                <a:latin typeface="Roboto"/>
                <a:ea typeface="Roboto"/>
                <a:cs typeface="Roboto"/>
                <a:sym typeface="Roboto"/>
              </a:rPr>
              <a:t>Except as provided in the Act, the Board of directors of the Corporation (collectively, the “Board”, and individually, a “Director”) will have the authority to interpret any provision of these By-laws that is contradictory, ambiguous, or unclear, provided such interpretation is consistent with the Act and the Corporation's purposes and articles. For greater certainty, “By-laws” refers to this by-law and all other by-laws of the Corporation as amended and which are, from time to time, in force and effect.</a:t>
            </a:r>
            <a:endParaRPr sz="2400" b="0" i="0" u="none" strike="noStrike" cap="none">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endParaRPr sz="2400" b="0" i="0" u="none" strike="noStrike" cap="none">
              <a:solidFill>
                <a:srgbClr val="242424"/>
              </a:solidFill>
              <a:highlight>
                <a:srgbClr val="FFFFFF"/>
              </a:highlight>
              <a:latin typeface="Roboto"/>
              <a:ea typeface="Roboto"/>
              <a:cs typeface="Roboto"/>
              <a:sym typeface="Roboto"/>
            </a:endParaRPr>
          </a:p>
          <a:p>
            <a:pPr marL="0" lvl="0" indent="0" algn="l" rtl="0">
              <a:lnSpc>
                <a:spcPct val="115000"/>
              </a:lnSpc>
              <a:spcBef>
                <a:spcPts val="1100"/>
              </a:spcBef>
              <a:spcAft>
                <a:spcPts val="0"/>
              </a:spcAft>
              <a:buClr>
                <a:schemeClr val="dk1"/>
              </a:buClr>
              <a:buFont typeface="Arial"/>
              <a:buNone/>
            </a:pPr>
            <a:endParaRPr sz="2400" b="0" i="0" u="none" strike="noStrike" cap="none">
              <a:solidFill>
                <a:srgbClr val="242424"/>
              </a:solidFill>
              <a:highlight>
                <a:srgbClr val="FFFFFF"/>
              </a:highlight>
              <a:latin typeface="Roboto"/>
              <a:ea typeface="Roboto"/>
              <a:cs typeface="Roboto"/>
              <a:sym typeface="Roboto"/>
            </a:endParaRPr>
          </a:p>
          <a:p>
            <a:pPr marL="457200" marR="0" lvl="0" indent="0" algn="l" rtl="0">
              <a:lnSpc>
                <a:spcPct val="90000"/>
              </a:lnSpc>
              <a:spcBef>
                <a:spcPts val="1100"/>
              </a:spcBef>
              <a:spcAft>
                <a:spcPts val="0"/>
              </a:spcAft>
              <a:buNone/>
            </a:pP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2"/>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6" name="Google Shape;296;p22"/>
          <p:cNvSpPr/>
          <p:nvPr/>
        </p:nvSpPr>
        <p:spPr>
          <a:xfrm>
            <a:off x="838800" y="122100"/>
            <a:ext cx="8731500" cy="102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i="0" u="none" strike="noStrike" cap="none">
                <a:solidFill>
                  <a:schemeClr val="dk1"/>
                </a:solidFill>
                <a:latin typeface="Arial"/>
                <a:ea typeface="Arial"/>
                <a:cs typeface="Arial"/>
                <a:sym typeface="Arial"/>
              </a:rPr>
              <a:t>  </a:t>
            </a:r>
            <a:r>
              <a:rPr lang="en-US" sz="3700" b="1">
                <a:solidFill>
                  <a:schemeClr val="dk1"/>
                </a:solidFill>
                <a:latin typeface="Calibri"/>
                <a:ea typeface="Calibri"/>
                <a:cs typeface="Calibri"/>
                <a:sym typeface="Calibri"/>
              </a:rPr>
              <a:t>3.01 : Board of Directors</a:t>
            </a:r>
            <a:endParaRPr sz="700" b="0" i="0" u="none" strike="noStrike" cap="none">
              <a:solidFill>
                <a:srgbClr val="000000"/>
              </a:solidFill>
              <a:latin typeface="Arial"/>
              <a:ea typeface="Arial"/>
              <a:cs typeface="Arial"/>
              <a:sym typeface="Arial"/>
            </a:endParaRPr>
          </a:p>
        </p:txBody>
      </p:sp>
      <p:sp>
        <p:nvSpPr>
          <p:cNvPr id="297" name="Google Shape;297;p22"/>
          <p:cNvSpPr/>
          <p:nvPr/>
        </p:nvSpPr>
        <p:spPr>
          <a:xfrm>
            <a:off x="838800" y="1143000"/>
            <a:ext cx="10526100" cy="5537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100"/>
              </a:spcBef>
              <a:spcAft>
                <a:spcPts val="0"/>
              </a:spcAft>
              <a:buNone/>
            </a:pPr>
            <a:r>
              <a:rPr lang="en-US" sz="2400" b="1" i="0" strike="noStrike" cap="none">
                <a:solidFill>
                  <a:srgbClr val="242424"/>
                </a:solidFill>
                <a:highlight>
                  <a:srgbClr val="FFFFFF"/>
                </a:highlight>
                <a:latin typeface="Roboto"/>
                <a:ea typeface="Roboto"/>
                <a:cs typeface="Roboto"/>
                <a:sym typeface="Roboto"/>
              </a:rPr>
              <a:t>Current</a:t>
            </a:r>
            <a:r>
              <a:rPr lang="en-US" sz="2400" b="0" i="0" u="none" strike="noStrike" cap="none">
                <a:solidFill>
                  <a:srgbClr val="242424"/>
                </a:solidFill>
                <a:highlight>
                  <a:srgbClr val="FFFFFF"/>
                </a:highlight>
                <a:latin typeface="Roboto"/>
                <a:ea typeface="Roboto"/>
                <a:cs typeface="Roboto"/>
                <a:sym typeface="Roboto"/>
              </a:rPr>
              <a:t>:  The affairs of the Corporation shall be managed by a Board of Directors (herein referred to as the "Board") consisting of </a:t>
            </a:r>
            <a:r>
              <a:rPr lang="en-US" sz="2400" b="1" i="0" u="sng" strike="noStrike" cap="none">
                <a:solidFill>
                  <a:srgbClr val="0000FF"/>
                </a:solidFill>
                <a:highlight>
                  <a:srgbClr val="FFFFFF"/>
                </a:highlight>
                <a:latin typeface="Roboto"/>
                <a:ea typeface="Roboto"/>
                <a:cs typeface="Roboto"/>
                <a:sym typeface="Roboto"/>
              </a:rPr>
              <a:t>eighteen (18)</a:t>
            </a:r>
            <a:r>
              <a:rPr lang="en-US" sz="2400" b="1" i="0" u="sng" strike="noStrike" cap="none">
                <a:solidFill>
                  <a:srgbClr val="242424"/>
                </a:solidFill>
                <a:highlight>
                  <a:srgbClr val="FFFFFF"/>
                </a:highlight>
                <a:latin typeface="Roboto"/>
                <a:ea typeface="Roboto"/>
                <a:cs typeface="Roboto"/>
                <a:sym typeface="Roboto"/>
              </a:rPr>
              <a:t> Directors</a:t>
            </a:r>
            <a:r>
              <a:rPr lang="en-US" sz="2400" b="0" i="0" u="none" strike="noStrike" cap="none">
                <a:solidFill>
                  <a:srgbClr val="242424"/>
                </a:solidFill>
                <a:highlight>
                  <a:srgbClr val="FFFFFF"/>
                </a:highlight>
                <a:latin typeface="Roboto"/>
                <a:ea typeface="Roboto"/>
                <a:cs typeface="Roboto"/>
                <a:sym typeface="Roboto"/>
              </a:rPr>
              <a:t> whom shall be elected, as hereinafter set out, together with the Past President of the Corporation.</a:t>
            </a:r>
            <a:endParaRPr sz="2400">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endParaRPr sz="2400">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2400" b="1" i="0" strike="noStrike" cap="none">
                <a:solidFill>
                  <a:srgbClr val="242424"/>
                </a:solidFill>
                <a:highlight>
                  <a:srgbClr val="FFFFFF"/>
                </a:highlight>
                <a:latin typeface="Roboto"/>
                <a:ea typeface="Roboto"/>
                <a:cs typeface="Roboto"/>
                <a:sym typeface="Roboto"/>
              </a:rPr>
              <a:t>Proposed Change</a:t>
            </a:r>
            <a:r>
              <a:rPr lang="en-US" sz="2400" b="0" i="0" strike="noStrike" cap="none">
                <a:solidFill>
                  <a:srgbClr val="242424"/>
                </a:solidFill>
                <a:highlight>
                  <a:srgbClr val="FFFFFF"/>
                </a:highlight>
                <a:latin typeface="Roboto"/>
                <a:ea typeface="Roboto"/>
                <a:cs typeface="Roboto"/>
                <a:sym typeface="Roboto"/>
              </a:rPr>
              <a:t>: </a:t>
            </a:r>
            <a:r>
              <a:rPr lang="en-US" sz="2400" b="0" i="0" u="none" strike="noStrike" cap="none">
                <a:solidFill>
                  <a:srgbClr val="242424"/>
                </a:solidFill>
                <a:highlight>
                  <a:srgbClr val="FFFFFF"/>
                </a:highlight>
                <a:latin typeface="Roboto"/>
                <a:ea typeface="Roboto"/>
                <a:cs typeface="Roboto"/>
                <a:sym typeface="Roboto"/>
              </a:rPr>
              <a:t> </a:t>
            </a:r>
            <a:r>
              <a:rPr lang="en-US" sz="2400">
                <a:solidFill>
                  <a:srgbClr val="242424"/>
                </a:solidFill>
                <a:highlight>
                  <a:srgbClr val="FFFFFF"/>
                </a:highlight>
                <a:latin typeface="Roboto"/>
                <a:ea typeface="Roboto"/>
                <a:cs typeface="Roboto"/>
                <a:sym typeface="Roboto"/>
              </a:rPr>
              <a:t>The Board will consist of up to </a:t>
            </a:r>
            <a:r>
              <a:rPr lang="en-US" sz="2400" b="1" u="sng">
                <a:solidFill>
                  <a:srgbClr val="0000FF"/>
                </a:solidFill>
                <a:highlight>
                  <a:schemeClr val="lt1"/>
                </a:highlight>
                <a:latin typeface="Roboto"/>
                <a:ea typeface="Roboto"/>
                <a:cs typeface="Roboto"/>
                <a:sym typeface="Roboto"/>
              </a:rPr>
              <a:t>nineteen (19) Directors </a:t>
            </a:r>
            <a:r>
              <a:rPr lang="en-US" sz="2400">
                <a:solidFill>
                  <a:srgbClr val="242424"/>
                </a:solidFill>
                <a:highlight>
                  <a:srgbClr val="FFFFFF"/>
                </a:highlight>
                <a:latin typeface="Roboto"/>
                <a:ea typeface="Roboto"/>
                <a:cs typeface="Roboto"/>
                <a:sym typeface="Roboto"/>
              </a:rPr>
              <a:t>who are elected, together with the Past President of the Corporation, in accordance with Section 3.03</a:t>
            </a:r>
            <a:endParaRPr sz="2400" b="0" i="0" u="none" strike="noStrike" cap="none">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endParaRPr sz="2400" b="0" i="0" u="none" strike="noStrike" cap="none">
              <a:solidFill>
                <a:srgbClr val="242424"/>
              </a:solidFill>
              <a:highlight>
                <a:srgbClr val="FFFFFF"/>
              </a:highlight>
              <a:latin typeface="Roboto"/>
              <a:ea typeface="Roboto"/>
              <a:cs typeface="Roboto"/>
              <a:sym typeface="Roboto"/>
            </a:endParaRPr>
          </a:p>
          <a:p>
            <a:pPr marL="0" lvl="0" indent="0" algn="l" rtl="0">
              <a:lnSpc>
                <a:spcPct val="115000"/>
              </a:lnSpc>
              <a:spcBef>
                <a:spcPts val="1100"/>
              </a:spcBef>
              <a:spcAft>
                <a:spcPts val="1100"/>
              </a:spcAft>
              <a:buClr>
                <a:schemeClr val="dk1"/>
              </a:buClr>
              <a:buFont typeface="Arial"/>
              <a:buNone/>
            </a:pPr>
            <a:endParaRPr sz="1650" b="0" i="0" u="none" strike="noStrike" cap="none">
              <a:solidFill>
                <a:srgbClr val="242424"/>
              </a:solidFill>
              <a:highlight>
                <a:srgbClr val="FFFF00"/>
              </a:highlight>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5"/>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3" name="Google Shape;303;p25"/>
          <p:cNvSpPr/>
          <p:nvPr/>
        </p:nvSpPr>
        <p:spPr>
          <a:xfrm>
            <a:off x="891950" y="0"/>
            <a:ext cx="8655300" cy="102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i="0" u="none" strike="noStrike" cap="none">
                <a:solidFill>
                  <a:schemeClr val="dk1"/>
                </a:solidFill>
                <a:latin typeface="Calibri"/>
                <a:ea typeface="Calibri"/>
                <a:cs typeface="Calibri"/>
                <a:sym typeface="Calibri"/>
              </a:rPr>
              <a:t>  </a:t>
            </a:r>
            <a:r>
              <a:rPr lang="en-US" sz="3700" b="1">
                <a:solidFill>
                  <a:schemeClr val="dk1"/>
                </a:solidFill>
                <a:latin typeface="Calibri"/>
                <a:ea typeface="Calibri"/>
                <a:cs typeface="Calibri"/>
                <a:sym typeface="Calibri"/>
              </a:rPr>
              <a:t>3.02 : Qualification of Directors</a:t>
            </a:r>
            <a:endParaRPr sz="700" b="0" i="0" u="none" strike="noStrike" cap="none">
              <a:solidFill>
                <a:srgbClr val="000000"/>
              </a:solidFill>
              <a:latin typeface="Arial"/>
              <a:ea typeface="Arial"/>
              <a:cs typeface="Arial"/>
              <a:sym typeface="Arial"/>
            </a:endParaRPr>
          </a:p>
        </p:txBody>
      </p:sp>
      <p:sp>
        <p:nvSpPr>
          <p:cNvPr id="304" name="Google Shape;304;p25"/>
          <p:cNvSpPr/>
          <p:nvPr/>
        </p:nvSpPr>
        <p:spPr>
          <a:xfrm>
            <a:off x="891950" y="959475"/>
            <a:ext cx="10349100" cy="5375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100"/>
              </a:spcBef>
              <a:spcAft>
                <a:spcPts val="0"/>
              </a:spcAft>
              <a:buNone/>
            </a:pPr>
            <a:r>
              <a:rPr lang="en-US" sz="2400" b="1">
                <a:solidFill>
                  <a:srgbClr val="242424"/>
                </a:solidFill>
                <a:highlight>
                  <a:schemeClr val="lt1"/>
                </a:highlight>
                <a:latin typeface="Roboto"/>
                <a:ea typeface="Roboto"/>
                <a:cs typeface="Roboto"/>
                <a:sym typeface="Roboto"/>
              </a:rPr>
              <a:t>Current</a:t>
            </a:r>
            <a:r>
              <a:rPr lang="en-US" sz="2400">
                <a:solidFill>
                  <a:srgbClr val="242424"/>
                </a:solidFill>
                <a:highlight>
                  <a:schemeClr val="lt1"/>
                </a:highlight>
                <a:latin typeface="Roboto"/>
                <a:ea typeface="Roboto"/>
                <a:cs typeface="Roboto"/>
                <a:sym typeface="Roboto"/>
              </a:rPr>
              <a:t>:</a:t>
            </a:r>
            <a:r>
              <a:rPr lang="en-US" sz="2400" b="0" i="0" u="none" strike="noStrike" cap="none">
                <a:solidFill>
                  <a:srgbClr val="242424"/>
                </a:solidFill>
                <a:highlight>
                  <a:srgbClr val="FFFFFF"/>
                </a:highlight>
                <a:latin typeface="Roboto"/>
                <a:ea typeface="Roboto"/>
                <a:cs typeface="Roboto"/>
                <a:sym typeface="Roboto"/>
              </a:rPr>
              <a:t>  </a:t>
            </a:r>
            <a:r>
              <a:rPr lang="en-US" sz="2200">
                <a:solidFill>
                  <a:srgbClr val="242424"/>
                </a:solidFill>
                <a:highlight>
                  <a:srgbClr val="FFFFFF"/>
                </a:highlight>
                <a:latin typeface="Roboto"/>
                <a:ea typeface="Roboto"/>
                <a:cs typeface="Roboto"/>
                <a:sym typeface="Roboto"/>
              </a:rPr>
              <a:t>Directors shall be individuals, eighteen (18) or more years of age and shall, at the time of their election or within ten days thereafter and throughout the term of their office, be members of the Corporation</a:t>
            </a:r>
            <a:endParaRPr sz="2200" b="0" i="0" u="none" strike="noStrike" cap="none">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2400" b="1">
                <a:solidFill>
                  <a:srgbClr val="242424"/>
                </a:solidFill>
                <a:highlight>
                  <a:schemeClr val="lt1"/>
                </a:highlight>
                <a:latin typeface="Roboto"/>
                <a:ea typeface="Roboto"/>
                <a:cs typeface="Roboto"/>
                <a:sym typeface="Roboto"/>
              </a:rPr>
              <a:t>Proposed Change</a:t>
            </a:r>
            <a:r>
              <a:rPr lang="en-US" sz="2400">
                <a:solidFill>
                  <a:srgbClr val="242424"/>
                </a:solidFill>
                <a:highlight>
                  <a:schemeClr val="lt1"/>
                </a:highlight>
                <a:latin typeface="Roboto"/>
                <a:ea typeface="Roboto"/>
                <a:cs typeface="Roboto"/>
                <a:sym typeface="Roboto"/>
              </a:rPr>
              <a:t>:</a:t>
            </a:r>
            <a:r>
              <a:rPr lang="en-US" sz="2400" b="0" i="0" u="none" strike="noStrike" cap="none">
                <a:solidFill>
                  <a:srgbClr val="242424"/>
                </a:solidFill>
                <a:highlight>
                  <a:srgbClr val="FFFFFF"/>
                </a:highlight>
                <a:latin typeface="Roboto"/>
                <a:ea typeface="Roboto"/>
                <a:cs typeface="Roboto"/>
                <a:sym typeface="Roboto"/>
              </a:rPr>
              <a:t>  </a:t>
            </a:r>
            <a:r>
              <a:rPr lang="en-US" sz="2200">
                <a:solidFill>
                  <a:srgbClr val="242424"/>
                </a:solidFill>
                <a:highlight>
                  <a:srgbClr val="FFFFFF"/>
                </a:highlight>
                <a:latin typeface="Roboto"/>
                <a:ea typeface="Roboto"/>
                <a:cs typeface="Roboto"/>
                <a:sym typeface="Roboto"/>
              </a:rPr>
              <a:t>Each Director shall : </a:t>
            </a:r>
            <a:endParaRPr sz="2200">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1600">
                <a:solidFill>
                  <a:srgbClr val="242424"/>
                </a:solidFill>
                <a:highlight>
                  <a:srgbClr val="FFFFFF"/>
                </a:highlight>
                <a:latin typeface="Roboto"/>
                <a:ea typeface="Roboto"/>
                <a:cs typeface="Roboto"/>
                <a:sym typeface="Roboto"/>
              </a:rPr>
              <a:t>(a)	be an individual;</a:t>
            </a:r>
            <a:endParaRPr sz="1600">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1600">
                <a:solidFill>
                  <a:srgbClr val="242424"/>
                </a:solidFill>
                <a:highlight>
                  <a:srgbClr val="FFFFFF"/>
                </a:highlight>
                <a:latin typeface="Roboto"/>
                <a:ea typeface="Roboto"/>
                <a:cs typeface="Roboto"/>
                <a:sym typeface="Roboto"/>
              </a:rPr>
              <a:t>(b)	be at least eighteen (18) of age and shall, ;</a:t>
            </a:r>
            <a:endParaRPr sz="1600">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1600">
                <a:solidFill>
                  <a:srgbClr val="242424"/>
                </a:solidFill>
                <a:highlight>
                  <a:srgbClr val="FFFFFF"/>
                </a:highlight>
                <a:latin typeface="Roboto"/>
                <a:ea typeface="Roboto"/>
                <a:cs typeface="Roboto"/>
                <a:sym typeface="Roboto"/>
              </a:rPr>
              <a:t>(c)	at the time of their election or within ten (10) days thereafter be a Member of the Corporation;</a:t>
            </a:r>
            <a:endParaRPr sz="1600">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1600">
                <a:solidFill>
                  <a:srgbClr val="242424"/>
                </a:solidFill>
                <a:highlight>
                  <a:srgbClr val="FFFFFF"/>
                </a:highlight>
                <a:latin typeface="Roboto"/>
                <a:ea typeface="Roboto"/>
                <a:cs typeface="Roboto"/>
                <a:sym typeface="Roboto"/>
              </a:rPr>
              <a:t>(d)	</a:t>
            </a:r>
            <a:r>
              <a:rPr lang="en-US" sz="1600">
                <a:solidFill>
                  <a:srgbClr val="0000FF"/>
                </a:solidFill>
                <a:highlight>
                  <a:srgbClr val="FFFFFF"/>
                </a:highlight>
                <a:latin typeface="Roboto"/>
                <a:ea typeface="Roboto"/>
                <a:cs typeface="Roboto"/>
                <a:sym typeface="Roboto"/>
              </a:rPr>
              <a:t>not have been found under the Substitute Decisions Act, 1992 or under the Mental Health Act to be incapable of managing property;</a:t>
            </a:r>
            <a:endParaRPr sz="1600">
              <a:solidFill>
                <a:srgbClr val="0000FF"/>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1600">
                <a:solidFill>
                  <a:srgbClr val="0000FF"/>
                </a:solidFill>
                <a:highlight>
                  <a:srgbClr val="FFFFFF"/>
                </a:highlight>
                <a:latin typeface="Roboto"/>
                <a:ea typeface="Roboto"/>
                <a:cs typeface="Roboto"/>
                <a:sym typeface="Roboto"/>
              </a:rPr>
              <a:t>(e)	not have been found to be incapable by any court in Canada or elsewhere; and</a:t>
            </a:r>
            <a:endParaRPr sz="1600">
              <a:solidFill>
                <a:srgbClr val="0000FF"/>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1600">
                <a:solidFill>
                  <a:srgbClr val="0000FF"/>
                </a:solidFill>
                <a:highlight>
                  <a:srgbClr val="FFFFFF"/>
                </a:highlight>
                <a:latin typeface="Roboto"/>
                <a:ea typeface="Roboto"/>
                <a:cs typeface="Roboto"/>
                <a:sym typeface="Roboto"/>
              </a:rPr>
              <a:t>(f)	not have the status of bankrupt</a:t>
            </a:r>
            <a:r>
              <a:rPr lang="en-US" sz="1600">
                <a:solidFill>
                  <a:srgbClr val="242424"/>
                </a:solidFill>
                <a:highlight>
                  <a:srgbClr val="FFFFFF"/>
                </a:highlight>
                <a:latin typeface="Roboto"/>
                <a:ea typeface="Roboto"/>
                <a:cs typeface="Roboto"/>
                <a:sym typeface="Roboto"/>
              </a:rPr>
              <a:t>.</a:t>
            </a:r>
            <a:endParaRPr sz="1600">
              <a:solidFill>
                <a:srgbClr val="242424"/>
              </a:solidFill>
              <a:highlight>
                <a:srgbClr val="FFFFFF"/>
              </a:highlight>
              <a:latin typeface="Roboto"/>
              <a:ea typeface="Roboto"/>
              <a:cs typeface="Roboto"/>
              <a:sym typeface="Roboto"/>
            </a:endParaRPr>
          </a:p>
          <a:p>
            <a:pPr marL="0" lvl="0" indent="0" algn="l" rtl="0">
              <a:lnSpc>
                <a:spcPct val="115000"/>
              </a:lnSpc>
              <a:spcBef>
                <a:spcPts val="1100"/>
              </a:spcBef>
              <a:spcAft>
                <a:spcPts val="0"/>
              </a:spcAft>
              <a:buClr>
                <a:schemeClr val="dk1"/>
              </a:buClr>
              <a:buFont typeface="Arial"/>
              <a:buNone/>
            </a:pPr>
            <a:endParaRPr sz="2400" b="0" i="0" u="none" strike="noStrike" cap="none">
              <a:solidFill>
                <a:srgbClr val="242424"/>
              </a:solidFill>
              <a:highlight>
                <a:srgbClr val="FFFFFF"/>
              </a:highlight>
              <a:latin typeface="Roboto"/>
              <a:ea typeface="Roboto"/>
              <a:cs typeface="Roboto"/>
              <a:sym typeface="Roboto"/>
            </a:endParaRPr>
          </a:p>
          <a:p>
            <a:pPr marL="0" marR="0" lvl="0" indent="0" algn="l" rtl="0">
              <a:lnSpc>
                <a:spcPct val="90000"/>
              </a:lnSpc>
              <a:spcBef>
                <a:spcPts val="1100"/>
              </a:spcBef>
              <a:spcAft>
                <a:spcPts val="0"/>
              </a:spcAft>
              <a:buNone/>
            </a:pP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31123caef63_0_2"/>
          <p:cNvSpPr/>
          <p:nvPr/>
        </p:nvSpPr>
        <p:spPr>
          <a:xfrm>
            <a:off x="832050" y="-10110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0" name="Google Shape;310;g31123caef63_0_2"/>
          <p:cNvSpPr/>
          <p:nvPr/>
        </p:nvSpPr>
        <p:spPr>
          <a:xfrm>
            <a:off x="998275" y="106325"/>
            <a:ext cx="10540200" cy="102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i="0" u="none" strike="noStrike" cap="none">
                <a:solidFill>
                  <a:schemeClr val="dk1"/>
                </a:solidFill>
                <a:latin typeface="Calibri"/>
                <a:ea typeface="Calibri"/>
                <a:cs typeface="Calibri"/>
                <a:sym typeface="Calibri"/>
              </a:rPr>
              <a:t>  </a:t>
            </a:r>
            <a:r>
              <a:rPr lang="en-US" sz="3700" b="1">
                <a:solidFill>
                  <a:schemeClr val="dk1"/>
                </a:solidFill>
                <a:latin typeface="Calibri"/>
                <a:ea typeface="Calibri"/>
                <a:cs typeface="Calibri"/>
                <a:sym typeface="Calibri"/>
              </a:rPr>
              <a:t>3.03 : Election of Directors and Term of Office (d) </a:t>
            </a:r>
            <a:endParaRPr sz="700" b="0" i="0" u="none" strike="noStrike" cap="none">
              <a:solidFill>
                <a:srgbClr val="000000"/>
              </a:solidFill>
              <a:latin typeface="Arial"/>
              <a:ea typeface="Arial"/>
              <a:cs typeface="Arial"/>
              <a:sym typeface="Arial"/>
            </a:endParaRPr>
          </a:p>
        </p:txBody>
      </p:sp>
      <p:sp>
        <p:nvSpPr>
          <p:cNvPr id="311" name="Google Shape;311;g31123caef63_0_2"/>
          <p:cNvSpPr/>
          <p:nvPr/>
        </p:nvSpPr>
        <p:spPr>
          <a:xfrm>
            <a:off x="998275" y="1219200"/>
            <a:ext cx="10171800" cy="5537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100"/>
              </a:spcBef>
              <a:spcAft>
                <a:spcPts val="0"/>
              </a:spcAft>
              <a:buNone/>
            </a:pPr>
            <a:r>
              <a:rPr lang="en-US" sz="2400" b="1">
                <a:solidFill>
                  <a:srgbClr val="242424"/>
                </a:solidFill>
                <a:highlight>
                  <a:schemeClr val="lt1"/>
                </a:highlight>
                <a:latin typeface="Roboto"/>
                <a:ea typeface="Roboto"/>
                <a:cs typeface="Roboto"/>
                <a:sym typeface="Roboto"/>
              </a:rPr>
              <a:t>Current</a:t>
            </a:r>
            <a:r>
              <a:rPr lang="en-US" sz="2400">
                <a:solidFill>
                  <a:srgbClr val="242424"/>
                </a:solidFill>
                <a:highlight>
                  <a:schemeClr val="lt1"/>
                </a:highlight>
                <a:latin typeface="Roboto"/>
                <a:ea typeface="Roboto"/>
                <a:cs typeface="Roboto"/>
                <a:sym typeface="Roboto"/>
              </a:rPr>
              <a:t>:</a:t>
            </a:r>
            <a:r>
              <a:rPr lang="en-US" sz="2400" b="0" i="0" u="none" strike="noStrike" cap="none">
                <a:solidFill>
                  <a:srgbClr val="242424"/>
                </a:solidFill>
                <a:highlight>
                  <a:srgbClr val="FFFFFF"/>
                </a:highlight>
                <a:latin typeface="Roboto"/>
                <a:ea typeface="Roboto"/>
                <a:cs typeface="Roboto"/>
                <a:sym typeface="Roboto"/>
              </a:rPr>
              <a:t> </a:t>
            </a:r>
            <a:r>
              <a:rPr lang="en-US" sz="2100">
                <a:solidFill>
                  <a:srgbClr val="242424"/>
                </a:solidFill>
                <a:highlight>
                  <a:srgbClr val="FFFFFF"/>
                </a:highlight>
                <a:latin typeface="Roboto"/>
                <a:ea typeface="Roboto"/>
                <a:cs typeface="Roboto"/>
                <a:sym typeface="Roboto"/>
              </a:rPr>
              <a:t>From time to time in the event of any vacancy, be filled by the Directors from amongst the members of the Corporation; otherwise, vacancy may be filled at the next annual general meeting. If the Directors intend to fill such vacancy, they shall give notice to the members and the members shall have an opportunity to submit names of potential candidates. Any Director appointed by the other Directors shall hold office until the next annual general meeting held to elect Directors at which time, unless the term of the Director who ceased to be a Director and who caused such vacancy shall then expire, the members shall elect a Director who shall serve as a Director for the unexpired term of the Director who ceased to be a Director and who caused such vacancy.</a:t>
            </a:r>
            <a:endParaRPr sz="2100" u="sng">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endParaRPr sz="2100" u="sng">
              <a:solidFill>
                <a:srgbClr val="242424"/>
              </a:solidFill>
              <a:highlight>
                <a:srgbClr val="FFFFFF"/>
              </a:highlight>
              <a:latin typeface="Roboto"/>
              <a:ea typeface="Roboto"/>
              <a:cs typeface="Roboto"/>
              <a:sym typeface="Roboto"/>
            </a:endParaRPr>
          </a:p>
          <a:p>
            <a:pPr marL="0" lvl="0" indent="0" algn="l" rtl="0">
              <a:lnSpc>
                <a:spcPct val="115000"/>
              </a:lnSpc>
              <a:spcBef>
                <a:spcPts val="1100"/>
              </a:spcBef>
              <a:spcAft>
                <a:spcPts val="0"/>
              </a:spcAft>
              <a:buClr>
                <a:schemeClr val="dk1"/>
              </a:buClr>
              <a:buFont typeface="Arial"/>
              <a:buNone/>
            </a:pPr>
            <a:endParaRPr sz="2400" b="0" i="0" u="none" strike="noStrike" cap="none">
              <a:solidFill>
                <a:srgbClr val="242424"/>
              </a:solidFill>
              <a:highlight>
                <a:srgbClr val="FFFFFF"/>
              </a:highlight>
              <a:latin typeface="Roboto"/>
              <a:ea typeface="Roboto"/>
              <a:cs typeface="Roboto"/>
              <a:sym typeface="Roboto"/>
            </a:endParaRPr>
          </a:p>
          <a:p>
            <a:pPr marL="0" marR="0" lvl="0" indent="0" algn="l" rtl="0">
              <a:lnSpc>
                <a:spcPct val="90000"/>
              </a:lnSpc>
              <a:spcBef>
                <a:spcPts val="1100"/>
              </a:spcBef>
              <a:spcAft>
                <a:spcPts val="0"/>
              </a:spcAft>
              <a:buNone/>
            </a:pP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6"/>
          <p:cNvSpPr/>
          <p:nvPr/>
        </p:nvSpPr>
        <p:spPr>
          <a:xfrm>
            <a:off x="832050" y="-393275"/>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7" name="Google Shape;317;p26"/>
          <p:cNvSpPr/>
          <p:nvPr/>
        </p:nvSpPr>
        <p:spPr>
          <a:xfrm>
            <a:off x="998275" y="106325"/>
            <a:ext cx="10540200" cy="102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000" b="1" i="0" u="none" strike="noStrike" cap="none">
                <a:solidFill>
                  <a:schemeClr val="dk1"/>
                </a:solidFill>
                <a:latin typeface="Calibri"/>
                <a:ea typeface="Calibri"/>
                <a:cs typeface="Calibri"/>
                <a:sym typeface="Calibri"/>
              </a:rPr>
              <a:t>  </a:t>
            </a:r>
            <a:r>
              <a:rPr lang="en-US" sz="3000" b="1">
                <a:solidFill>
                  <a:schemeClr val="dk1"/>
                </a:solidFill>
                <a:latin typeface="Calibri"/>
                <a:ea typeface="Calibri"/>
                <a:cs typeface="Calibri"/>
                <a:sym typeface="Calibri"/>
              </a:rPr>
              <a:t>3.03 : Election of Directors and Term of Office (d) Cont</a:t>
            </a:r>
            <a:endParaRPr sz="3000" b="0" i="0" u="none" strike="noStrike" cap="none">
              <a:solidFill>
                <a:srgbClr val="000000"/>
              </a:solidFill>
              <a:latin typeface="Arial"/>
              <a:ea typeface="Arial"/>
              <a:cs typeface="Arial"/>
              <a:sym typeface="Arial"/>
            </a:endParaRPr>
          </a:p>
        </p:txBody>
      </p:sp>
      <p:sp>
        <p:nvSpPr>
          <p:cNvPr id="318" name="Google Shape;318;p26"/>
          <p:cNvSpPr/>
          <p:nvPr/>
        </p:nvSpPr>
        <p:spPr>
          <a:xfrm>
            <a:off x="1010100" y="927025"/>
            <a:ext cx="10171800" cy="5537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100"/>
              </a:spcBef>
              <a:spcAft>
                <a:spcPts val="0"/>
              </a:spcAft>
              <a:buNone/>
            </a:pPr>
            <a:r>
              <a:rPr lang="en-US" sz="2400" b="1">
                <a:solidFill>
                  <a:srgbClr val="242424"/>
                </a:solidFill>
                <a:highlight>
                  <a:schemeClr val="lt1"/>
                </a:highlight>
                <a:latin typeface="Roboto"/>
                <a:ea typeface="Roboto"/>
                <a:cs typeface="Roboto"/>
                <a:sym typeface="Roboto"/>
              </a:rPr>
              <a:t>Proposed Change</a:t>
            </a:r>
            <a:r>
              <a:rPr lang="en-US" sz="2400">
                <a:solidFill>
                  <a:srgbClr val="242424"/>
                </a:solidFill>
                <a:highlight>
                  <a:schemeClr val="lt1"/>
                </a:highlight>
                <a:latin typeface="Roboto"/>
                <a:ea typeface="Roboto"/>
                <a:cs typeface="Roboto"/>
                <a:sym typeface="Roboto"/>
              </a:rPr>
              <a:t>:</a:t>
            </a:r>
            <a:r>
              <a:rPr lang="en-US" sz="2400" b="0" i="0" u="none" strike="noStrike" cap="none">
                <a:solidFill>
                  <a:srgbClr val="242424"/>
                </a:solidFill>
                <a:highlight>
                  <a:srgbClr val="FFFFFF"/>
                </a:highlight>
                <a:latin typeface="Roboto"/>
                <a:ea typeface="Roboto"/>
                <a:cs typeface="Roboto"/>
                <a:sym typeface="Roboto"/>
              </a:rPr>
              <a:t> </a:t>
            </a:r>
            <a:r>
              <a:rPr lang="en-US" sz="2400">
                <a:solidFill>
                  <a:srgbClr val="242424"/>
                </a:solidFill>
                <a:highlight>
                  <a:srgbClr val="FFFFFF"/>
                </a:highlight>
                <a:latin typeface="Roboto"/>
                <a:ea typeface="Roboto"/>
                <a:cs typeface="Roboto"/>
                <a:sym typeface="Roboto"/>
              </a:rPr>
              <a:t>A v</a:t>
            </a:r>
            <a:r>
              <a:rPr lang="en-US" sz="2000">
                <a:solidFill>
                  <a:srgbClr val="242424"/>
                </a:solidFill>
                <a:highlight>
                  <a:srgbClr val="FFFFFF"/>
                </a:highlight>
                <a:latin typeface="Roboto"/>
                <a:ea typeface="Roboto"/>
                <a:cs typeface="Roboto"/>
                <a:sym typeface="Roboto"/>
              </a:rPr>
              <a:t>acancy on the Board shall be filled as follows, and the Director appointed or elected to fill the vacancy holds office for the </a:t>
            </a:r>
            <a:r>
              <a:rPr lang="en-US" sz="2000">
                <a:solidFill>
                  <a:srgbClr val="0000FF"/>
                </a:solidFill>
                <a:highlight>
                  <a:srgbClr val="FFFFFF"/>
                </a:highlight>
                <a:latin typeface="Roboto"/>
                <a:ea typeface="Roboto"/>
                <a:cs typeface="Roboto"/>
                <a:sym typeface="Roboto"/>
              </a:rPr>
              <a:t>remainder of the unexpired </a:t>
            </a:r>
            <a:r>
              <a:rPr lang="en-US" sz="2000">
                <a:solidFill>
                  <a:srgbClr val="242424"/>
                </a:solidFill>
                <a:highlight>
                  <a:srgbClr val="FFFFFF"/>
                </a:highlight>
                <a:latin typeface="Roboto"/>
                <a:ea typeface="Roboto"/>
                <a:cs typeface="Roboto"/>
                <a:sym typeface="Roboto"/>
              </a:rPr>
              <a:t>term of the Director’s predecessor:</a:t>
            </a:r>
            <a:endParaRPr sz="2000">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2000">
                <a:solidFill>
                  <a:srgbClr val="242424"/>
                </a:solidFill>
                <a:highlight>
                  <a:srgbClr val="FFFFFF"/>
                </a:highlight>
                <a:latin typeface="Roboto"/>
                <a:ea typeface="Roboto"/>
                <a:cs typeface="Roboto"/>
                <a:sym typeface="Roboto"/>
              </a:rPr>
              <a:t>i.	</a:t>
            </a:r>
            <a:r>
              <a:rPr lang="en-US" sz="1900">
                <a:solidFill>
                  <a:srgbClr val="242424"/>
                </a:solidFill>
                <a:highlight>
                  <a:srgbClr val="FFFFFF"/>
                </a:highlight>
                <a:latin typeface="Roboto"/>
                <a:ea typeface="Roboto"/>
                <a:cs typeface="Roboto"/>
                <a:sym typeface="Roboto"/>
              </a:rPr>
              <a:t>if the vacancy occurs as a result of the Members removing a Director, the Members may fill the vacancy by ordinary resolution. An “ordinary resolution” refers to a resolution that, is submitted to a Members’ meeting and passed at the meeting, with or without amendment, by at least a majority of the votes cast, or is consented to by each Member entitled to vote at a Members’ meeting or the Member’s attorney; </a:t>
            </a:r>
            <a:endParaRPr sz="1900">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1900">
                <a:solidFill>
                  <a:srgbClr val="242424"/>
                </a:solidFill>
                <a:highlight>
                  <a:srgbClr val="FFFFFF"/>
                </a:highlight>
                <a:latin typeface="Roboto"/>
                <a:ea typeface="Roboto"/>
                <a:cs typeface="Roboto"/>
                <a:sym typeface="Roboto"/>
              </a:rPr>
              <a:t>ii.	</a:t>
            </a:r>
            <a:r>
              <a:rPr lang="en-US" sz="1900">
                <a:solidFill>
                  <a:srgbClr val="0000FF"/>
                </a:solidFill>
                <a:highlight>
                  <a:srgbClr val="FFFFFF"/>
                </a:highlight>
                <a:latin typeface="Roboto"/>
                <a:ea typeface="Roboto"/>
                <a:cs typeface="Roboto"/>
                <a:sym typeface="Roboto"/>
              </a:rPr>
              <a:t>a quorum of Directors may fill a vacancy among the Directors</a:t>
            </a:r>
            <a:r>
              <a:rPr lang="en-US" sz="1900">
                <a:solidFill>
                  <a:srgbClr val="242424"/>
                </a:solidFill>
                <a:highlight>
                  <a:srgbClr val="FFFFFF"/>
                </a:highlight>
                <a:latin typeface="Roboto"/>
                <a:ea typeface="Roboto"/>
                <a:cs typeface="Roboto"/>
                <a:sym typeface="Roboto"/>
              </a:rPr>
              <a:t>; or</a:t>
            </a:r>
            <a:endParaRPr sz="1900">
              <a:solidFill>
                <a:srgbClr val="242424"/>
              </a:solidFill>
              <a:highlight>
                <a:srgbClr val="FFFFFF"/>
              </a:highlight>
              <a:latin typeface="Roboto"/>
              <a:ea typeface="Roboto"/>
              <a:cs typeface="Roboto"/>
              <a:sym typeface="Roboto"/>
            </a:endParaRPr>
          </a:p>
          <a:p>
            <a:pPr marL="0" marR="0" lvl="0" indent="0" algn="l" rtl="0">
              <a:lnSpc>
                <a:spcPct val="115000"/>
              </a:lnSpc>
              <a:spcBef>
                <a:spcPts val="1100"/>
              </a:spcBef>
              <a:spcAft>
                <a:spcPts val="0"/>
              </a:spcAft>
              <a:buNone/>
            </a:pPr>
            <a:r>
              <a:rPr lang="en-US" sz="1900">
                <a:solidFill>
                  <a:srgbClr val="242424"/>
                </a:solidFill>
                <a:highlight>
                  <a:srgbClr val="FFFFFF"/>
                </a:highlight>
                <a:latin typeface="Roboto"/>
                <a:ea typeface="Roboto"/>
                <a:cs typeface="Roboto"/>
                <a:sym typeface="Roboto"/>
              </a:rPr>
              <a:t>iii.	if there is not a quorum of Directors, or there has been a failure to elect the number or minimum number of Directors set out in the articles, the Directors in office shall, without delay, call a special Members’ meeting to fill the vacancy and, if they fail to call such a meeting or if there are no Directors in office the meeting may be called by any Member.</a:t>
            </a:r>
            <a:endParaRPr sz="1900">
              <a:solidFill>
                <a:srgbClr val="242424"/>
              </a:solidFill>
              <a:highlight>
                <a:srgbClr val="FFFFFF"/>
              </a:highlight>
              <a:latin typeface="Roboto"/>
              <a:ea typeface="Roboto"/>
              <a:cs typeface="Roboto"/>
              <a:sym typeface="Roboto"/>
            </a:endParaRPr>
          </a:p>
          <a:p>
            <a:pPr marL="0" lvl="0" indent="0" algn="l" rtl="0">
              <a:lnSpc>
                <a:spcPct val="115000"/>
              </a:lnSpc>
              <a:spcBef>
                <a:spcPts val="1100"/>
              </a:spcBef>
              <a:spcAft>
                <a:spcPts val="0"/>
              </a:spcAft>
              <a:buClr>
                <a:schemeClr val="dk1"/>
              </a:buClr>
              <a:buFont typeface="Arial"/>
              <a:buNone/>
            </a:pPr>
            <a:endParaRPr sz="2400" b="0" i="0" u="none" strike="noStrike" cap="none">
              <a:solidFill>
                <a:srgbClr val="242424"/>
              </a:solidFill>
              <a:highlight>
                <a:srgbClr val="FFFFFF"/>
              </a:highlight>
              <a:latin typeface="Roboto"/>
              <a:ea typeface="Roboto"/>
              <a:cs typeface="Roboto"/>
              <a:sym typeface="Roboto"/>
            </a:endParaRPr>
          </a:p>
          <a:p>
            <a:pPr marL="0" marR="0" lvl="0" indent="0" algn="l" rtl="0">
              <a:lnSpc>
                <a:spcPct val="90000"/>
              </a:lnSpc>
              <a:spcBef>
                <a:spcPts val="1100"/>
              </a:spcBef>
              <a:spcAft>
                <a:spcPts val="0"/>
              </a:spcAft>
              <a:buNone/>
            </a:pP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83ec342a8c_0_88"/>
          <p:cNvSpPr txBox="1">
            <a:spLocks noGrp="1"/>
          </p:cNvSpPr>
          <p:nvPr>
            <p:ph type="title"/>
          </p:nvPr>
        </p:nvSpPr>
        <p:spPr>
          <a:xfrm>
            <a:off x="838200" y="603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REMINDER: Code of Conduct</a:t>
            </a:r>
            <a:endParaRPr/>
          </a:p>
        </p:txBody>
      </p:sp>
      <p:sp>
        <p:nvSpPr>
          <p:cNvPr id="107" name="Google Shape;107;g283ec342a8c_0_88"/>
          <p:cNvSpPr txBox="1"/>
          <p:nvPr/>
        </p:nvSpPr>
        <p:spPr>
          <a:xfrm>
            <a:off x="129900" y="1194400"/>
            <a:ext cx="11932200" cy="526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US" b="1">
                <a:solidFill>
                  <a:srgbClr val="222222"/>
                </a:solidFill>
                <a:highlight>
                  <a:srgbClr val="FFFFFF"/>
                </a:highlight>
              </a:rPr>
              <a:t>OWHA Code of Conduct</a:t>
            </a:r>
            <a:endParaRPr b="1">
              <a:solidFill>
                <a:srgbClr val="222222"/>
              </a:solidFill>
              <a:highlight>
                <a:srgbClr val="FFFFFF"/>
              </a:highlight>
            </a:endParaRPr>
          </a:p>
          <a:p>
            <a:pPr marL="0" lvl="0" indent="0" algn="l" rtl="0">
              <a:lnSpc>
                <a:spcPct val="115000"/>
              </a:lnSpc>
              <a:spcBef>
                <a:spcPts val="1000"/>
              </a:spcBef>
              <a:spcAft>
                <a:spcPts val="0"/>
              </a:spcAft>
              <a:buNone/>
            </a:pPr>
            <a:r>
              <a:rPr lang="en-US">
                <a:solidFill>
                  <a:srgbClr val="222222"/>
                </a:solidFill>
                <a:highlight>
                  <a:srgbClr val="FFFFFF"/>
                </a:highlight>
              </a:rPr>
              <a:t>This Code of Conduct identifies the standard of behaviour which is expected of all Ontario Women's Hockey Association (OWHA) Members, including </a:t>
            </a:r>
            <a:r>
              <a:rPr lang="en-US" b="1">
                <a:solidFill>
                  <a:srgbClr val="222222"/>
                </a:solidFill>
                <a:highlight>
                  <a:srgbClr val="FFFFFF"/>
                </a:highlight>
              </a:rPr>
              <a:t>athletes</a:t>
            </a:r>
            <a:r>
              <a:rPr lang="en-US">
                <a:solidFill>
                  <a:srgbClr val="222222"/>
                </a:solidFill>
                <a:highlight>
                  <a:srgbClr val="FFFFFF"/>
                </a:highlight>
              </a:rPr>
              <a:t>, coaches, </a:t>
            </a:r>
            <a:r>
              <a:rPr lang="en-US" b="1">
                <a:solidFill>
                  <a:srgbClr val="222222"/>
                </a:solidFill>
                <a:highlight>
                  <a:srgbClr val="FFFFFF"/>
                </a:highlight>
              </a:rPr>
              <a:t>parents</a:t>
            </a:r>
            <a:r>
              <a:rPr lang="en-US">
                <a:solidFill>
                  <a:srgbClr val="222222"/>
                </a:solidFill>
                <a:highlight>
                  <a:srgbClr val="FFFFFF"/>
                </a:highlight>
              </a:rPr>
              <a:t>, directors, volunteers, staff, chaperones and others. OWHA Teams, Associations, Programmes and Leagues are committed to providing a sports environment in which all individuals are treated with respect. Members of the OWHA shall </a:t>
            </a:r>
            <a:r>
              <a:rPr lang="en-US" b="1">
                <a:solidFill>
                  <a:srgbClr val="222222"/>
                </a:solidFill>
                <a:highlight>
                  <a:srgbClr val="FFFFFF"/>
                </a:highlight>
              </a:rPr>
              <a:t>conduct themselves at all times in a fair and responsible manner.</a:t>
            </a:r>
            <a:endParaRPr b="1">
              <a:solidFill>
                <a:srgbClr val="222222"/>
              </a:solidFill>
              <a:highlight>
                <a:srgbClr val="FFFFFF"/>
              </a:highlight>
            </a:endParaRPr>
          </a:p>
          <a:p>
            <a:pPr marL="0" lvl="0" indent="0" algn="l" rtl="0">
              <a:lnSpc>
                <a:spcPct val="115000"/>
              </a:lnSpc>
              <a:spcBef>
                <a:spcPts val="1000"/>
              </a:spcBef>
              <a:spcAft>
                <a:spcPts val="0"/>
              </a:spcAft>
              <a:buNone/>
            </a:pPr>
            <a:r>
              <a:rPr lang="en-US" b="1">
                <a:solidFill>
                  <a:srgbClr val="222222"/>
                </a:solidFill>
                <a:highlight>
                  <a:srgbClr val="FFFFFF"/>
                </a:highlight>
              </a:rPr>
              <a:t>Members shall refrain from comments or behaviours which are disrespectful, offensive, abusive, racist or sexist.</a:t>
            </a:r>
            <a:r>
              <a:rPr lang="en-US">
                <a:solidFill>
                  <a:srgbClr val="222222"/>
                </a:solidFill>
                <a:highlight>
                  <a:srgbClr val="FFFFFF"/>
                </a:highlight>
              </a:rPr>
              <a:t> In particular, behaviour which constitutes harassment, abuse, bullying or cyberbullying will not be tolerated by the OWHA.</a:t>
            </a:r>
            <a:endParaRPr>
              <a:solidFill>
                <a:srgbClr val="222222"/>
              </a:solidFill>
              <a:highlight>
                <a:srgbClr val="FFFFFF"/>
              </a:highlight>
            </a:endParaRPr>
          </a:p>
          <a:p>
            <a:pPr marL="0" lvl="0" indent="0" algn="l" rtl="0">
              <a:lnSpc>
                <a:spcPct val="115000"/>
              </a:lnSpc>
              <a:spcBef>
                <a:spcPts val="1000"/>
              </a:spcBef>
              <a:spcAft>
                <a:spcPts val="0"/>
              </a:spcAft>
              <a:buNone/>
            </a:pPr>
            <a:r>
              <a:rPr lang="en-US">
                <a:solidFill>
                  <a:srgbClr val="222222"/>
                </a:solidFill>
                <a:highlight>
                  <a:srgbClr val="FFFFFF"/>
                </a:highlight>
              </a:rPr>
              <a:t>Failure to comply with this Code of Conduct may result in disciplinary action, suspension or release from membership. Such action may result in the member losing the privileges that come with membership in the OWHA, including the opportunity to participate in OWHA activities and events both present and future.</a:t>
            </a:r>
            <a:endParaRPr>
              <a:solidFill>
                <a:srgbClr val="222222"/>
              </a:solidFill>
              <a:highlight>
                <a:srgbClr val="FFFFFF"/>
              </a:highlight>
            </a:endParaRPr>
          </a:p>
          <a:p>
            <a:pPr marL="0" lvl="0" indent="0" algn="l" rtl="0">
              <a:lnSpc>
                <a:spcPct val="115000"/>
              </a:lnSpc>
              <a:spcBef>
                <a:spcPts val="1000"/>
              </a:spcBef>
              <a:spcAft>
                <a:spcPts val="0"/>
              </a:spcAft>
              <a:buNone/>
            </a:pPr>
            <a:r>
              <a:rPr lang="en-US" b="1">
                <a:solidFill>
                  <a:srgbClr val="222222"/>
                </a:solidFill>
                <a:highlight>
                  <a:srgbClr val="FFFFFF"/>
                </a:highlight>
              </a:rPr>
              <a:t>GCGH Code of Conduct</a:t>
            </a:r>
            <a:endParaRPr b="1">
              <a:solidFill>
                <a:srgbClr val="222222"/>
              </a:solidFill>
              <a:highlight>
                <a:srgbClr val="FFFFFF"/>
              </a:highlight>
            </a:endParaRPr>
          </a:p>
          <a:p>
            <a:pPr marL="0" lvl="0" indent="0" algn="l" rtl="0">
              <a:lnSpc>
                <a:spcPct val="115000"/>
              </a:lnSpc>
              <a:spcBef>
                <a:spcPts val="1000"/>
              </a:spcBef>
              <a:spcAft>
                <a:spcPts val="0"/>
              </a:spcAft>
              <a:buNone/>
            </a:pPr>
            <a:r>
              <a:rPr lang="en-US">
                <a:solidFill>
                  <a:srgbClr val="222222"/>
                </a:solidFill>
                <a:highlight>
                  <a:srgbClr val="FFFFFF"/>
                </a:highlight>
              </a:rPr>
              <a:t>(56) The GCGH is committed to providing and maintaining an athlete-centered girls hockey environment where all individuals are treated with respect. During the course of all GCGH activities and events, </a:t>
            </a:r>
            <a:r>
              <a:rPr lang="en-US" b="1">
                <a:solidFill>
                  <a:srgbClr val="222222"/>
                </a:solidFill>
                <a:highlight>
                  <a:srgbClr val="FFFFFF"/>
                </a:highlight>
              </a:rPr>
              <a:t>members of GCGH will conduct themselves at all times in a fair and responsible manner. They are expected to refrain from comments or actions that are disrespectful, offensive, abusive, racist, or sexist.</a:t>
            </a:r>
            <a:endParaRPr b="1">
              <a:solidFill>
                <a:srgbClr val="222222"/>
              </a:solidFill>
              <a:highlight>
                <a:srgbClr val="FFFFFF"/>
              </a:highlight>
            </a:endParaRPr>
          </a:p>
          <a:p>
            <a:pPr marL="0" lvl="0" indent="0" algn="l" rtl="0">
              <a:lnSpc>
                <a:spcPct val="115000"/>
              </a:lnSpc>
              <a:spcBef>
                <a:spcPts val="1000"/>
              </a:spcBef>
              <a:spcAft>
                <a:spcPts val="0"/>
              </a:spcAft>
              <a:buNone/>
            </a:pPr>
            <a:r>
              <a:rPr lang="en-US">
                <a:solidFill>
                  <a:srgbClr val="222222"/>
                </a:solidFill>
                <a:highlight>
                  <a:srgbClr val="FFFFFF"/>
                </a:highlight>
              </a:rPr>
              <a:t>(57) </a:t>
            </a:r>
            <a:r>
              <a:rPr lang="en-US" b="1">
                <a:solidFill>
                  <a:srgbClr val="222222"/>
                </a:solidFill>
                <a:highlight>
                  <a:srgbClr val="FFFFFF"/>
                </a:highlight>
              </a:rPr>
              <a:t>Members will avoid behaviour that brings the GCGH or the sport of hockey into disrepute</a:t>
            </a:r>
            <a:r>
              <a:rPr lang="en-US">
                <a:solidFill>
                  <a:srgbClr val="222222"/>
                </a:solidFill>
                <a:highlight>
                  <a:srgbClr val="FFFFFF"/>
                </a:highlight>
              </a:rPr>
              <a:t>, including but not limited to abusive use of alcohol and non-medicinal use of drugs, or that endangers the safety of others.</a:t>
            </a:r>
            <a:endParaRPr>
              <a:solidFill>
                <a:srgbClr val="222222"/>
              </a:solidFill>
              <a:highlight>
                <a:srgbClr val="FFFFFF"/>
              </a:highlight>
            </a:endParaRPr>
          </a:p>
          <a:p>
            <a:pPr marL="0" lvl="0" indent="0" algn="l" rtl="0">
              <a:lnSpc>
                <a:spcPct val="115000"/>
              </a:lnSpc>
              <a:spcBef>
                <a:spcPts val="1000"/>
              </a:spcBef>
              <a:spcAft>
                <a:spcPts val="1000"/>
              </a:spcAft>
              <a:buNone/>
            </a:pPr>
            <a:r>
              <a:rPr lang="en-US">
                <a:solidFill>
                  <a:srgbClr val="222222"/>
                </a:solidFill>
                <a:highlight>
                  <a:srgbClr val="FFFFFF"/>
                </a:highlight>
              </a:rPr>
              <a:t>(58) Failure to comply with this Code of Conduct will result in disciplinary action in accordance with GCGH Team/Association Discipline Policy.</a:t>
            </a:r>
            <a:endParaRPr>
              <a:solidFill>
                <a:srgbClr val="222222"/>
              </a:solidFill>
              <a:highlight>
                <a:srgbClr val="FFFFFF"/>
              </a:high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31123caef63_0_9"/>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4" name="Google Shape;324;g31123caef63_0_9"/>
          <p:cNvSpPr/>
          <p:nvPr/>
        </p:nvSpPr>
        <p:spPr>
          <a:xfrm>
            <a:off x="763000" y="331350"/>
            <a:ext cx="9874200" cy="102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000" b="1">
                <a:solidFill>
                  <a:srgbClr val="242424"/>
                </a:solidFill>
                <a:highlight>
                  <a:srgbClr val="FFFFFF"/>
                </a:highlight>
                <a:latin typeface="Calibri"/>
                <a:ea typeface="Calibri"/>
                <a:cs typeface="Calibri"/>
                <a:sym typeface="Calibri"/>
              </a:rPr>
              <a:t>5.01: Officers (a)</a:t>
            </a:r>
            <a:endParaRPr sz="3000" b="1" i="0" u="none" strike="noStrike" cap="none">
              <a:solidFill>
                <a:srgbClr val="000000"/>
              </a:solidFill>
              <a:latin typeface="Calibri"/>
              <a:ea typeface="Calibri"/>
              <a:cs typeface="Calibri"/>
              <a:sym typeface="Calibri"/>
            </a:endParaRPr>
          </a:p>
        </p:txBody>
      </p:sp>
      <p:sp>
        <p:nvSpPr>
          <p:cNvPr id="325" name="Google Shape;325;g31123caef63_0_9"/>
          <p:cNvSpPr/>
          <p:nvPr/>
        </p:nvSpPr>
        <p:spPr>
          <a:xfrm>
            <a:off x="578500" y="1277800"/>
            <a:ext cx="10482600" cy="5003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None/>
            </a:pPr>
            <a:r>
              <a:rPr lang="en-US" sz="2400" b="1">
                <a:solidFill>
                  <a:srgbClr val="242424"/>
                </a:solidFill>
                <a:highlight>
                  <a:srgbClr val="FFFFFF"/>
                </a:highlight>
                <a:latin typeface="Roboto"/>
                <a:ea typeface="Roboto"/>
                <a:cs typeface="Roboto"/>
                <a:sym typeface="Roboto"/>
              </a:rPr>
              <a:t>Current</a:t>
            </a:r>
            <a:r>
              <a:rPr lang="en-US" sz="2400" b="0" i="0" strike="noStrike" cap="none">
                <a:solidFill>
                  <a:srgbClr val="242424"/>
                </a:solidFill>
                <a:highlight>
                  <a:srgbClr val="FFFFFF"/>
                </a:highlight>
                <a:latin typeface="Roboto"/>
                <a:ea typeface="Roboto"/>
                <a:cs typeface="Roboto"/>
                <a:sym typeface="Roboto"/>
              </a:rPr>
              <a:t>: </a:t>
            </a:r>
            <a:r>
              <a:rPr lang="en-US" sz="2400" b="0" i="0" u="none" strike="noStrike" cap="none">
                <a:solidFill>
                  <a:srgbClr val="242424"/>
                </a:solidFill>
                <a:highlight>
                  <a:srgbClr val="FFFFFF"/>
                </a:highlight>
                <a:latin typeface="Roboto"/>
                <a:ea typeface="Roboto"/>
                <a:cs typeface="Roboto"/>
                <a:sym typeface="Roboto"/>
              </a:rPr>
              <a:t> </a:t>
            </a:r>
            <a:r>
              <a:rPr lang="en-US" sz="2000">
                <a:solidFill>
                  <a:srgbClr val="242424"/>
                </a:solidFill>
                <a:highlight>
                  <a:srgbClr val="FFFFFF"/>
                </a:highlight>
                <a:latin typeface="Roboto"/>
                <a:ea typeface="Roboto"/>
                <a:cs typeface="Roboto"/>
                <a:sym typeface="Roboto"/>
              </a:rPr>
              <a:t>At an annual general meeting, where an election is required, Members shall elect the following officers (who shall also be elected as Directors at the same time):</a:t>
            </a:r>
            <a:endParaRPr sz="20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2000">
                <a:solidFill>
                  <a:srgbClr val="242424"/>
                </a:solidFill>
                <a:highlight>
                  <a:srgbClr val="FFFFFF"/>
                </a:highlight>
                <a:latin typeface="Roboto"/>
                <a:ea typeface="Roboto"/>
                <a:cs typeface="Roboto"/>
                <a:sym typeface="Roboto"/>
              </a:rPr>
              <a:t>(a)	President (b) Vice President Operations- – House (c)	Vice President Operations- – Competitive </a:t>
            </a:r>
            <a:r>
              <a:rPr lang="en-US" sz="2000">
                <a:solidFill>
                  <a:srgbClr val="0000FF"/>
                </a:solidFill>
                <a:highlight>
                  <a:srgbClr val="FFFFFF"/>
                </a:highlight>
                <a:latin typeface="Roboto"/>
                <a:ea typeface="Roboto"/>
                <a:cs typeface="Roboto"/>
                <a:sym typeface="Roboto"/>
              </a:rPr>
              <a:t>(d)	Secretary</a:t>
            </a:r>
            <a:r>
              <a:rPr lang="en-US" sz="2000">
                <a:solidFill>
                  <a:srgbClr val="242424"/>
                </a:solidFill>
                <a:highlight>
                  <a:srgbClr val="FFFFFF"/>
                </a:highlight>
                <a:latin typeface="Roboto"/>
                <a:ea typeface="Roboto"/>
                <a:cs typeface="Roboto"/>
                <a:sym typeface="Roboto"/>
              </a:rPr>
              <a:t>  (e)Treasurer (f) Director of Membership -– Competitive Programs (g)Director of Membership -– House Programs.</a:t>
            </a:r>
            <a:endParaRPr sz="20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2400" b="1">
                <a:solidFill>
                  <a:srgbClr val="242424"/>
                </a:solidFill>
                <a:highlight>
                  <a:srgbClr val="FFFFFF"/>
                </a:highlight>
                <a:latin typeface="Roboto"/>
                <a:ea typeface="Roboto"/>
                <a:cs typeface="Roboto"/>
                <a:sym typeface="Roboto"/>
              </a:rPr>
              <a:t>Proposed Change:</a:t>
            </a:r>
            <a:r>
              <a:rPr lang="en-US" sz="2400">
                <a:solidFill>
                  <a:srgbClr val="242424"/>
                </a:solidFill>
                <a:highlight>
                  <a:srgbClr val="FFFFFF"/>
                </a:highlight>
                <a:latin typeface="Roboto"/>
                <a:ea typeface="Roboto"/>
                <a:cs typeface="Roboto"/>
                <a:sym typeface="Roboto"/>
              </a:rPr>
              <a:t> </a:t>
            </a:r>
            <a:r>
              <a:rPr lang="en-US" sz="2100">
                <a:solidFill>
                  <a:srgbClr val="242424"/>
                </a:solidFill>
                <a:highlight>
                  <a:srgbClr val="FFFFFF"/>
                </a:highlight>
                <a:latin typeface="Roboto"/>
                <a:ea typeface="Roboto"/>
                <a:cs typeface="Roboto"/>
                <a:sym typeface="Roboto"/>
              </a:rPr>
              <a:t>At an annual general meeting, where an election is required, Members shall elect the following officers (who shall also be elected as Directors at the same time):</a:t>
            </a:r>
            <a:endParaRPr sz="21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2100">
                <a:solidFill>
                  <a:srgbClr val="242424"/>
                </a:solidFill>
                <a:highlight>
                  <a:srgbClr val="FFFFFF"/>
                </a:highlight>
                <a:latin typeface="Roboto"/>
                <a:ea typeface="Roboto"/>
                <a:cs typeface="Roboto"/>
                <a:sym typeface="Roboto"/>
              </a:rPr>
              <a:t>(a)	President (b) Vice President Operations- – House © Vice President Operations- – Competitive (d</a:t>
            </a:r>
            <a:r>
              <a:rPr lang="en-US" sz="2100">
                <a:solidFill>
                  <a:srgbClr val="0000FF"/>
                </a:solidFill>
                <a:highlight>
                  <a:srgbClr val="FFFFFF"/>
                </a:highlight>
                <a:latin typeface="Roboto"/>
                <a:ea typeface="Roboto"/>
                <a:cs typeface="Roboto"/>
                <a:sym typeface="Roboto"/>
              </a:rPr>
              <a:t>)	 Secretary, Policy and Administration Director</a:t>
            </a:r>
            <a:r>
              <a:rPr lang="en-US" sz="2100">
                <a:solidFill>
                  <a:srgbClr val="242424"/>
                </a:solidFill>
                <a:highlight>
                  <a:srgbClr val="FFFFFF"/>
                </a:highlight>
                <a:latin typeface="Roboto"/>
                <a:ea typeface="Roboto"/>
                <a:cs typeface="Roboto"/>
                <a:sym typeface="Roboto"/>
              </a:rPr>
              <a:t> (e) Treasurer (f)	Director of Membership -– Competitive Programs (g)	Director of Membership -– House Programs</a:t>
            </a:r>
            <a:endParaRPr sz="21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endParaRPr sz="2400">
              <a:solidFill>
                <a:srgbClr val="242424"/>
              </a:solidFill>
              <a:highlight>
                <a:srgbClr val="FFFFFF"/>
              </a:highlight>
              <a:latin typeface="Roboto"/>
              <a:ea typeface="Roboto"/>
              <a:cs typeface="Roboto"/>
              <a:sym typeface="Roboto"/>
            </a:endParaRPr>
          </a:p>
          <a:p>
            <a:pPr marL="0" lvl="0" indent="0" algn="l" rtl="0">
              <a:lnSpc>
                <a:spcPct val="115000"/>
              </a:lnSpc>
              <a:spcBef>
                <a:spcPts val="1100"/>
              </a:spcBef>
              <a:spcAft>
                <a:spcPts val="1100"/>
              </a:spcAft>
              <a:buClr>
                <a:schemeClr val="dk1"/>
              </a:buClr>
              <a:buFont typeface="Arial"/>
              <a:buNone/>
            </a:pPr>
            <a:endParaRPr sz="2400" b="0" i="0" u="none" strike="noStrike" cap="none">
              <a:solidFill>
                <a:srgbClr val="242424"/>
              </a:solidFill>
              <a:highlight>
                <a:srgbClr val="FFFFFF"/>
              </a:highlight>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31123caef63_0_16"/>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1" name="Google Shape;331;g31123caef63_0_16"/>
          <p:cNvSpPr/>
          <p:nvPr/>
        </p:nvSpPr>
        <p:spPr>
          <a:xfrm>
            <a:off x="763000" y="331350"/>
            <a:ext cx="9874200" cy="102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000" b="1">
                <a:solidFill>
                  <a:srgbClr val="242424"/>
                </a:solidFill>
                <a:highlight>
                  <a:srgbClr val="FFFFFF"/>
                </a:highlight>
                <a:latin typeface="Calibri"/>
                <a:ea typeface="Calibri"/>
                <a:cs typeface="Calibri"/>
                <a:sym typeface="Calibri"/>
              </a:rPr>
              <a:t>9.06: Resignation</a:t>
            </a:r>
            <a:endParaRPr sz="3000" b="1" i="0" u="none" strike="noStrike" cap="none">
              <a:solidFill>
                <a:srgbClr val="000000"/>
              </a:solidFill>
              <a:latin typeface="Calibri"/>
              <a:ea typeface="Calibri"/>
              <a:cs typeface="Calibri"/>
              <a:sym typeface="Calibri"/>
            </a:endParaRPr>
          </a:p>
        </p:txBody>
      </p:sp>
      <p:sp>
        <p:nvSpPr>
          <p:cNvPr id="332" name="Google Shape;332;g31123caef63_0_16"/>
          <p:cNvSpPr/>
          <p:nvPr/>
        </p:nvSpPr>
        <p:spPr>
          <a:xfrm>
            <a:off x="578500" y="1277800"/>
            <a:ext cx="10482600" cy="5003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None/>
            </a:pPr>
            <a:r>
              <a:rPr lang="en-US" sz="2400" b="1">
                <a:solidFill>
                  <a:srgbClr val="242424"/>
                </a:solidFill>
                <a:highlight>
                  <a:srgbClr val="FFFFFF"/>
                </a:highlight>
                <a:latin typeface="Roboto"/>
                <a:ea typeface="Roboto"/>
                <a:cs typeface="Roboto"/>
                <a:sym typeface="Roboto"/>
              </a:rPr>
              <a:t>Current</a:t>
            </a:r>
            <a:r>
              <a:rPr lang="en-US" sz="2400" b="0" i="0" strike="noStrike" cap="none">
                <a:solidFill>
                  <a:srgbClr val="242424"/>
                </a:solidFill>
                <a:highlight>
                  <a:srgbClr val="FFFFFF"/>
                </a:highlight>
                <a:latin typeface="Roboto"/>
                <a:ea typeface="Roboto"/>
                <a:cs typeface="Roboto"/>
                <a:sym typeface="Roboto"/>
              </a:rPr>
              <a:t>: </a:t>
            </a:r>
            <a:r>
              <a:rPr lang="en-US" sz="2400" b="0" i="0" u="none" strike="noStrike" cap="none">
                <a:solidFill>
                  <a:srgbClr val="242424"/>
                </a:solidFill>
                <a:highlight>
                  <a:srgbClr val="FFFFFF"/>
                </a:highlight>
                <a:latin typeface="Roboto"/>
                <a:ea typeface="Roboto"/>
                <a:cs typeface="Roboto"/>
                <a:sym typeface="Roboto"/>
              </a:rPr>
              <a:t> </a:t>
            </a:r>
            <a:r>
              <a:rPr lang="en-US" sz="1800">
                <a:solidFill>
                  <a:srgbClr val="242424"/>
                </a:solidFill>
                <a:highlight>
                  <a:srgbClr val="FFFFFF"/>
                </a:highlight>
                <a:latin typeface="Roboto"/>
                <a:ea typeface="Roboto"/>
                <a:cs typeface="Roboto"/>
                <a:sym typeface="Roboto"/>
              </a:rPr>
              <a:t>Any member of the Corporation may resign as a member of the Corporation by letter addressed to the Secretary of the Corporation at the head office of the Corporation. The </a:t>
            </a:r>
            <a:r>
              <a:rPr lang="en-US" sz="1800">
                <a:solidFill>
                  <a:srgbClr val="0000FF"/>
                </a:solidFill>
                <a:highlight>
                  <a:srgbClr val="FFFFFF"/>
                </a:highlight>
                <a:latin typeface="Roboto"/>
                <a:ea typeface="Roboto"/>
                <a:cs typeface="Roboto"/>
                <a:sym typeface="Roboto"/>
              </a:rPr>
              <a:t>Board may, by resolution passed by a majority vote, request any member to resign</a:t>
            </a:r>
            <a:r>
              <a:rPr lang="en-US" sz="1800">
                <a:solidFill>
                  <a:srgbClr val="242424"/>
                </a:solidFill>
                <a:highlight>
                  <a:srgbClr val="FFFFFF"/>
                </a:highlight>
                <a:latin typeface="Roboto"/>
                <a:ea typeface="Roboto"/>
                <a:cs typeface="Roboto"/>
                <a:sym typeface="Roboto"/>
              </a:rPr>
              <a:t>. This resignation shall be considered in effect once received and accepted by the Board</a:t>
            </a:r>
            <a:endParaRPr sz="18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2400" b="1">
                <a:solidFill>
                  <a:srgbClr val="242424"/>
                </a:solidFill>
                <a:highlight>
                  <a:srgbClr val="FFFFFF"/>
                </a:highlight>
                <a:latin typeface="Roboto"/>
                <a:ea typeface="Roboto"/>
                <a:cs typeface="Roboto"/>
                <a:sym typeface="Roboto"/>
              </a:rPr>
              <a:t>Proposed Change:</a:t>
            </a:r>
            <a:r>
              <a:rPr lang="en-US" sz="2400">
                <a:solidFill>
                  <a:srgbClr val="242424"/>
                </a:solidFill>
                <a:highlight>
                  <a:srgbClr val="FFFFFF"/>
                </a:highlight>
                <a:latin typeface="Roboto"/>
                <a:ea typeface="Roboto"/>
                <a:cs typeface="Roboto"/>
                <a:sym typeface="Roboto"/>
              </a:rPr>
              <a:t> </a:t>
            </a:r>
            <a:r>
              <a:rPr lang="en-US" sz="2100" b="1">
                <a:solidFill>
                  <a:srgbClr val="242424"/>
                </a:solidFill>
                <a:highlight>
                  <a:srgbClr val="FFFFFF"/>
                </a:highlight>
                <a:latin typeface="Roboto"/>
                <a:ea typeface="Roboto"/>
                <a:cs typeface="Roboto"/>
                <a:sym typeface="Roboto"/>
              </a:rPr>
              <a:t>9.06 : Disciplinary Act or Termination of Membership for Cause</a:t>
            </a:r>
            <a:endParaRPr sz="2100" b="1">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2100">
                <a:solidFill>
                  <a:srgbClr val="242424"/>
                </a:solidFill>
                <a:highlight>
                  <a:srgbClr val="FFFFFF"/>
                </a:highlight>
                <a:latin typeface="Roboto"/>
                <a:ea typeface="Roboto"/>
                <a:cs typeface="Roboto"/>
                <a:sym typeface="Roboto"/>
              </a:rPr>
              <a:t>(a)	</a:t>
            </a:r>
            <a:r>
              <a:rPr lang="en-US" sz="1800">
                <a:solidFill>
                  <a:srgbClr val="242424"/>
                </a:solidFill>
                <a:highlight>
                  <a:srgbClr val="FFFFFF"/>
                </a:highlight>
                <a:latin typeface="Roboto"/>
                <a:ea typeface="Roboto"/>
                <a:cs typeface="Roboto"/>
                <a:sym typeface="Roboto"/>
              </a:rPr>
              <a:t>Upon fifteen (15) days’ written notice to a Member, the Board may pass a resolution by a special two-thirds majority vote, authorizing disciplinary action or the termination of membership of:</a:t>
            </a:r>
            <a:endParaRPr sz="18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1800">
                <a:solidFill>
                  <a:srgbClr val="242424"/>
                </a:solidFill>
                <a:highlight>
                  <a:srgbClr val="FFFFFF"/>
                </a:highlight>
                <a:latin typeface="Roboto"/>
                <a:ea typeface="Roboto"/>
                <a:cs typeface="Roboto"/>
                <a:sym typeface="Roboto"/>
              </a:rPr>
              <a:t>	(i)         violating any provision of the articles or By-laws; or</a:t>
            </a:r>
            <a:endParaRPr sz="18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1800">
                <a:solidFill>
                  <a:srgbClr val="242424"/>
                </a:solidFill>
                <a:highlight>
                  <a:srgbClr val="FFFFFF"/>
                </a:highlight>
                <a:latin typeface="Roboto"/>
                <a:ea typeface="Roboto"/>
                <a:cs typeface="Roboto"/>
                <a:sym typeface="Roboto"/>
              </a:rPr>
              <a:t>(ii)	any conduct that is not in keeping with the values and mission, policy objectives and activities of the Corporation.</a:t>
            </a:r>
            <a:endParaRPr sz="18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1800">
                <a:solidFill>
                  <a:srgbClr val="242424"/>
                </a:solidFill>
                <a:highlight>
                  <a:srgbClr val="FFFFFF"/>
                </a:highlight>
                <a:latin typeface="Roboto"/>
                <a:ea typeface="Roboto"/>
                <a:cs typeface="Roboto"/>
                <a:sym typeface="Roboto"/>
              </a:rPr>
              <a:t>(b)	The notice shall set out the reasons for the disciplinary action or termination of membership. The Member receiving the notice shall be entitled to give the Board a written submission opposing the disciplinary action or termination not less than five (5) days before the end of the fifteen (15) day period. The Board shall consider the written submission of the Member before making a final decision regarding disciplinary action or termination of membership</a:t>
            </a:r>
            <a:endParaRPr sz="1800">
              <a:solidFill>
                <a:srgbClr val="242424"/>
              </a:solidFill>
              <a:highlight>
                <a:srgbClr val="FFFFFF"/>
              </a:highlight>
              <a:latin typeface="Roboto"/>
              <a:ea typeface="Roboto"/>
              <a:cs typeface="Roboto"/>
              <a:sym typeface="Roboto"/>
            </a:endParaRPr>
          </a:p>
          <a:p>
            <a:pPr marL="0" lvl="0" indent="0" algn="l" rtl="0">
              <a:lnSpc>
                <a:spcPct val="115000"/>
              </a:lnSpc>
              <a:spcBef>
                <a:spcPts val="1100"/>
              </a:spcBef>
              <a:spcAft>
                <a:spcPts val="1100"/>
              </a:spcAft>
              <a:buClr>
                <a:schemeClr val="dk1"/>
              </a:buClr>
              <a:buFont typeface="Arial"/>
              <a:buNone/>
            </a:pPr>
            <a:endParaRPr sz="2400" b="0" i="0" u="none" strike="noStrike" cap="none">
              <a:solidFill>
                <a:srgbClr val="242424"/>
              </a:solidFill>
              <a:highlight>
                <a:srgbClr val="FFFFFF"/>
              </a:highlight>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1123caef63_0_22"/>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8" name="Google Shape;338;g31123caef63_0_22"/>
          <p:cNvSpPr/>
          <p:nvPr/>
        </p:nvSpPr>
        <p:spPr>
          <a:xfrm>
            <a:off x="763000" y="331350"/>
            <a:ext cx="9874200" cy="102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000" b="1">
                <a:solidFill>
                  <a:srgbClr val="242424"/>
                </a:solidFill>
                <a:highlight>
                  <a:srgbClr val="FFFFFF"/>
                </a:highlight>
                <a:latin typeface="Calibri"/>
                <a:ea typeface="Calibri"/>
                <a:cs typeface="Calibri"/>
                <a:sym typeface="Calibri"/>
              </a:rPr>
              <a:t>10.01: Annual General Meeting</a:t>
            </a:r>
            <a:endParaRPr sz="3000" b="1" i="0" u="none" strike="noStrike" cap="none">
              <a:solidFill>
                <a:srgbClr val="000000"/>
              </a:solidFill>
              <a:latin typeface="Calibri"/>
              <a:ea typeface="Calibri"/>
              <a:cs typeface="Calibri"/>
              <a:sym typeface="Calibri"/>
            </a:endParaRPr>
          </a:p>
        </p:txBody>
      </p:sp>
      <p:sp>
        <p:nvSpPr>
          <p:cNvPr id="339" name="Google Shape;339;g31123caef63_0_22"/>
          <p:cNvSpPr/>
          <p:nvPr/>
        </p:nvSpPr>
        <p:spPr>
          <a:xfrm>
            <a:off x="578500" y="1277800"/>
            <a:ext cx="10482600" cy="5003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None/>
            </a:pPr>
            <a:r>
              <a:rPr lang="en-US" sz="2400" b="1">
                <a:solidFill>
                  <a:srgbClr val="242424"/>
                </a:solidFill>
                <a:highlight>
                  <a:srgbClr val="FFFFFF"/>
                </a:highlight>
                <a:latin typeface="Roboto"/>
                <a:ea typeface="Roboto"/>
                <a:cs typeface="Roboto"/>
                <a:sym typeface="Roboto"/>
              </a:rPr>
              <a:t>Current</a:t>
            </a:r>
            <a:r>
              <a:rPr lang="en-US" sz="2400" b="0" i="0" strike="noStrike" cap="none">
                <a:solidFill>
                  <a:srgbClr val="242424"/>
                </a:solidFill>
                <a:highlight>
                  <a:srgbClr val="FFFFFF"/>
                </a:highlight>
                <a:latin typeface="Roboto"/>
                <a:ea typeface="Roboto"/>
                <a:cs typeface="Roboto"/>
                <a:sym typeface="Roboto"/>
              </a:rPr>
              <a:t>: </a:t>
            </a:r>
            <a:r>
              <a:rPr lang="en-US" sz="2400" b="0" i="0" u="none" strike="noStrike" cap="none">
                <a:solidFill>
                  <a:srgbClr val="242424"/>
                </a:solidFill>
                <a:highlight>
                  <a:srgbClr val="FFFFFF"/>
                </a:highlight>
                <a:latin typeface="Roboto"/>
                <a:ea typeface="Roboto"/>
                <a:cs typeface="Roboto"/>
                <a:sym typeface="Roboto"/>
              </a:rPr>
              <a:t> </a:t>
            </a:r>
            <a:r>
              <a:rPr lang="en-US" sz="2100">
                <a:solidFill>
                  <a:srgbClr val="242424"/>
                </a:solidFill>
                <a:highlight>
                  <a:srgbClr val="FFFFFF"/>
                </a:highlight>
                <a:latin typeface="Roboto"/>
                <a:ea typeface="Roboto"/>
                <a:cs typeface="Roboto"/>
                <a:sym typeface="Roboto"/>
              </a:rPr>
              <a:t>The Corporation shall hold an annual general meeting of its members not later than fifteen (15) months after the holding of the last preceding annual general meeting.</a:t>
            </a:r>
            <a:endParaRPr sz="21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endParaRPr sz="2400" b="1">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2400" b="1">
                <a:solidFill>
                  <a:srgbClr val="242424"/>
                </a:solidFill>
                <a:highlight>
                  <a:srgbClr val="FFFFFF"/>
                </a:highlight>
                <a:latin typeface="Roboto"/>
                <a:ea typeface="Roboto"/>
                <a:cs typeface="Roboto"/>
                <a:sym typeface="Roboto"/>
              </a:rPr>
              <a:t>Proposed Change:</a:t>
            </a:r>
            <a:r>
              <a:rPr lang="en-US" sz="2400">
                <a:solidFill>
                  <a:srgbClr val="242424"/>
                </a:solidFill>
                <a:highlight>
                  <a:srgbClr val="FFFFFF"/>
                </a:highlight>
                <a:latin typeface="Roboto"/>
                <a:ea typeface="Roboto"/>
                <a:cs typeface="Roboto"/>
                <a:sym typeface="Roboto"/>
              </a:rPr>
              <a:t> </a:t>
            </a:r>
            <a:r>
              <a:rPr lang="en-US" sz="2100">
                <a:solidFill>
                  <a:srgbClr val="242424"/>
                </a:solidFill>
                <a:highlight>
                  <a:srgbClr val="FFFFFF"/>
                </a:highlight>
                <a:latin typeface="Roboto"/>
                <a:ea typeface="Roboto"/>
                <a:cs typeface="Roboto"/>
                <a:sym typeface="Roboto"/>
              </a:rPr>
              <a:t>The Corporation shall hold an annual general meeting of its Members within </a:t>
            </a:r>
            <a:r>
              <a:rPr lang="en-US" sz="2100">
                <a:solidFill>
                  <a:srgbClr val="0000FF"/>
                </a:solidFill>
                <a:highlight>
                  <a:srgbClr val="FFFFFF"/>
                </a:highlight>
                <a:latin typeface="Roboto"/>
                <a:ea typeface="Roboto"/>
                <a:cs typeface="Roboto"/>
                <a:sym typeface="Roboto"/>
              </a:rPr>
              <a:t>six (6) months of the financial year-end</a:t>
            </a:r>
            <a:r>
              <a:rPr lang="en-US" sz="2100">
                <a:solidFill>
                  <a:srgbClr val="242424"/>
                </a:solidFill>
                <a:highlight>
                  <a:srgbClr val="FFFFFF"/>
                </a:highlight>
                <a:latin typeface="Roboto"/>
                <a:ea typeface="Roboto"/>
                <a:cs typeface="Roboto"/>
                <a:sym typeface="Roboto"/>
              </a:rPr>
              <a:t> and not later than fifteen (15) months after the holding of the last preceding annual general meeting.</a:t>
            </a:r>
            <a:endParaRPr sz="1800">
              <a:solidFill>
                <a:srgbClr val="242424"/>
              </a:solidFill>
              <a:highlight>
                <a:srgbClr val="FFFFFF"/>
              </a:highlight>
              <a:latin typeface="Roboto"/>
              <a:ea typeface="Roboto"/>
              <a:cs typeface="Roboto"/>
              <a:sym typeface="Roboto"/>
            </a:endParaRPr>
          </a:p>
          <a:p>
            <a:pPr marL="0" lvl="0" indent="0" algn="l" rtl="0">
              <a:lnSpc>
                <a:spcPct val="115000"/>
              </a:lnSpc>
              <a:spcBef>
                <a:spcPts val="1100"/>
              </a:spcBef>
              <a:spcAft>
                <a:spcPts val="0"/>
              </a:spcAft>
              <a:buClr>
                <a:schemeClr val="dk1"/>
              </a:buClr>
              <a:buFont typeface="Arial"/>
              <a:buNone/>
            </a:pPr>
            <a:endParaRPr sz="2400">
              <a:solidFill>
                <a:srgbClr val="242424"/>
              </a:solidFill>
              <a:highlight>
                <a:srgbClr val="FFFF00"/>
              </a:highlight>
              <a:latin typeface="Roboto"/>
              <a:ea typeface="Roboto"/>
              <a:cs typeface="Roboto"/>
              <a:sym typeface="Roboto"/>
            </a:endParaRPr>
          </a:p>
          <a:p>
            <a:pPr marL="0" lvl="0" indent="0" algn="l" rtl="0">
              <a:lnSpc>
                <a:spcPct val="115000"/>
              </a:lnSpc>
              <a:spcBef>
                <a:spcPts val="1100"/>
              </a:spcBef>
              <a:spcAft>
                <a:spcPts val="1100"/>
              </a:spcAft>
              <a:buClr>
                <a:schemeClr val="dk1"/>
              </a:buClr>
              <a:buFont typeface="Arial"/>
              <a:buNone/>
            </a:pPr>
            <a:endParaRPr sz="2400" b="0" i="0" u="none" strike="noStrike" cap="none">
              <a:solidFill>
                <a:srgbClr val="242424"/>
              </a:solidFill>
              <a:highlight>
                <a:srgbClr val="FFFFFF"/>
              </a:highlight>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31123caef63_0_28"/>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5" name="Google Shape;345;g31123caef63_0_28"/>
          <p:cNvSpPr/>
          <p:nvPr/>
        </p:nvSpPr>
        <p:spPr>
          <a:xfrm>
            <a:off x="763000" y="331350"/>
            <a:ext cx="9874200" cy="102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000" b="1">
                <a:solidFill>
                  <a:srgbClr val="242424"/>
                </a:solidFill>
                <a:highlight>
                  <a:srgbClr val="FFFFFF"/>
                </a:highlight>
                <a:latin typeface="Calibri"/>
                <a:ea typeface="Calibri"/>
                <a:cs typeface="Calibri"/>
                <a:sym typeface="Calibri"/>
              </a:rPr>
              <a:t>10.03: Special Meetings</a:t>
            </a:r>
            <a:endParaRPr sz="3000" b="1" i="0" u="none" strike="noStrike" cap="none">
              <a:solidFill>
                <a:srgbClr val="000000"/>
              </a:solidFill>
              <a:latin typeface="Calibri"/>
              <a:ea typeface="Calibri"/>
              <a:cs typeface="Calibri"/>
              <a:sym typeface="Calibri"/>
            </a:endParaRPr>
          </a:p>
        </p:txBody>
      </p:sp>
      <p:sp>
        <p:nvSpPr>
          <p:cNvPr id="346" name="Google Shape;346;g31123caef63_0_28"/>
          <p:cNvSpPr/>
          <p:nvPr/>
        </p:nvSpPr>
        <p:spPr>
          <a:xfrm>
            <a:off x="578500" y="1277800"/>
            <a:ext cx="10482600" cy="5003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None/>
            </a:pPr>
            <a:r>
              <a:rPr lang="en-US" sz="2400" b="1">
                <a:solidFill>
                  <a:srgbClr val="242424"/>
                </a:solidFill>
                <a:highlight>
                  <a:srgbClr val="FFFFFF"/>
                </a:highlight>
                <a:latin typeface="Roboto"/>
                <a:ea typeface="Roboto"/>
                <a:cs typeface="Roboto"/>
                <a:sym typeface="Roboto"/>
              </a:rPr>
              <a:t>Current</a:t>
            </a:r>
            <a:r>
              <a:rPr lang="en-US" sz="2400" b="0" i="0" strike="noStrike" cap="none">
                <a:solidFill>
                  <a:srgbClr val="242424"/>
                </a:solidFill>
                <a:highlight>
                  <a:srgbClr val="FFFFFF"/>
                </a:highlight>
                <a:latin typeface="Roboto"/>
                <a:ea typeface="Roboto"/>
                <a:cs typeface="Roboto"/>
                <a:sym typeface="Roboto"/>
              </a:rPr>
              <a:t>: </a:t>
            </a:r>
            <a:r>
              <a:rPr lang="en-US" sz="2400" b="0" i="0" u="none" strike="noStrike" cap="none">
                <a:solidFill>
                  <a:srgbClr val="242424"/>
                </a:solidFill>
                <a:highlight>
                  <a:srgbClr val="FFFFFF"/>
                </a:highlight>
                <a:latin typeface="Roboto"/>
                <a:ea typeface="Roboto"/>
                <a:cs typeface="Roboto"/>
                <a:sym typeface="Roboto"/>
              </a:rPr>
              <a:t> </a:t>
            </a:r>
            <a:r>
              <a:rPr lang="en-US" sz="1800">
                <a:solidFill>
                  <a:srgbClr val="242424"/>
                </a:solidFill>
                <a:highlight>
                  <a:srgbClr val="FFFFFF"/>
                </a:highlight>
                <a:latin typeface="Roboto"/>
                <a:ea typeface="Roboto"/>
                <a:cs typeface="Roboto"/>
                <a:sym typeface="Roboto"/>
              </a:rPr>
              <a:t>N/A</a:t>
            </a:r>
            <a:endParaRPr sz="18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endParaRPr sz="2400" b="1">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2400" b="1">
                <a:solidFill>
                  <a:srgbClr val="242424"/>
                </a:solidFill>
                <a:highlight>
                  <a:srgbClr val="FFFFFF"/>
                </a:highlight>
                <a:latin typeface="Roboto"/>
                <a:ea typeface="Roboto"/>
                <a:cs typeface="Roboto"/>
                <a:sym typeface="Roboto"/>
              </a:rPr>
              <a:t>Proposed Change:</a:t>
            </a:r>
            <a:r>
              <a:rPr lang="en-US" sz="2400">
                <a:solidFill>
                  <a:srgbClr val="242424"/>
                </a:solidFill>
                <a:highlight>
                  <a:srgbClr val="FFFFFF"/>
                </a:highlight>
                <a:latin typeface="Roboto"/>
                <a:ea typeface="Roboto"/>
                <a:cs typeface="Roboto"/>
                <a:sym typeface="Roboto"/>
              </a:rPr>
              <a:t> </a:t>
            </a:r>
            <a:r>
              <a:rPr lang="en-US" sz="2100">
                <a:solidFill>
                  <a:srgbClr val="242424"/>
                </a:solidFill>
                <a:highlight>
                  <a:srgbClr val="FFFFFF"/>
                </a:highlight>
                <a:latin typeface="Roboto"/>
                <a:ea typeface="Roboto"/>
                <a:cs typeface="Roboto"/>
                <a:sym typeface="Roboto"/>
              </a:rPr>
              <a:t>The Board may at any time call a special meeting of the Members. Unless otherwise provided by the Act, the Board shall call a special meeting of the Members on written requisition of at least ten percent (10%) of the Members entitled to vote at the meeting. If the Board does not call a meeting within twenty-one (21) days of receiving the requisition, any Member who signed the requisition may call the meeting</a:t>
            </a:r>
            <a:endParaRPr sz="1800">
              <a:solidFill>
                <a:srgbClr val="242424"/>
              </a:solidFill>
              <a:highlight>
                <a:srgbClr val="FFFFFF"/>
              </a:highlight>
              <a:latin typeface="Roboto"/>
              <a:ea typeface="Roboto"/>
              <a:cs typeface="Roboto"/>
              <a:sym typeface="Roboto"/>
            </a:endParaRPr>
          </a:p>
          <a:p>
            <a:pPr marL="0" lvl="0" indent="0" algn="l" rtl="0">
              <a:lnSpc>
                <a:spcPct val="115000"/>
              </a:lnSpc>
              <a:spcBef>
                <a:spcPts val="1100"/>
              </a:spcBef>
              <a:spcAft>
                <a:spcPts val="0"/>
              </a:spcAft>
              <a:buClr>
                <a:schemeClr val="dk1"/>
              </a:buClr>
              <a:buFont typeface="Arial"/>
              <a:buNone/>
            </a:pPr>
            <a:endParaRPr sz="2400">
              <a:solidFill>
                <a:srgbClr val="242424"/>
              </a:solidFill>
              <a:highlight>
                <a:srgbClr val="FFFF00"/>
              </a:highlight>
              <a:latin typeface="Roboto"/>
              <a:ea typeface="Roboto"/>
              <a:cs typeface="Roboto"/>
              <a:sym typeface="Roboto"/>
            </a:endParaRPr>
          </a:p>
          <a:p>
            <a:pPr marL="0" lvl="0" indent="0" algn="l" rtl="0">
              <a:lnSpc>
                <a:spcPct val="115000"/>
              </a:lnSpc>
              <a:spcBef>
                <a:spcPts val="1100"/>
              </a:spcBef>
              <a:spcAft>
                <a:spcPts val="1100"/>
              </a:spcAft>
              <a:buClr>
                <a:schemeClr val="dk1"/>
              </a:buClr>
              <a:buFont typeface="Arial"/>
              <a:buNone/>
            </a:pPr>
            <a:endParaRPr sz="2400" b="0" i="0" u="none" strike="noStrike" cap="none">
              <a:solidFill>
                <a:srgbClr val="242424"/>
              </a:solidFill>
              <a:highlight>
                <a:srgbClr val="FFFFFF"/>
              </a:highlight>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31123caef63_0_34"/>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2" name="Google Shape;352;g31123caef63_0_34"/>
          <p:cNvSpPr/>
          <p:nvPr/>
        </p:nvSpPr>
        <p:spPr>
          <a:xfrm>
            <a:off x="763000" y="331350"/>
            <a:ext cx="9874200" cy="102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000" b="1">
                <a:solidFill>
                  <a:srgbClr val="242424"/>
                </a:solidFill>
                <a:highlight>
                  <a:srgbClr val="FFFFFF"/>
                </a:highlight>
                <a:latin typeface="Calibri"/>
                <a:ea typeface="Calibri"/>
                <a:cs typeface="Calibri"/>
                <a:sym typeface="Calibri"/>
              </a:rPr>
              <a:t>10.11: Telephone or Electronic Members’ Meetings</a:t>
            </a:r>
            <a:endParaRPr sz="3000" b="1" i="0" u="none" strike="noStrike" cap="none">
              <a:solidFill>
                <a:srgbClr val="000000"/>
              </a:solidFill>
              <a:latin typeface="Calibri"/>
              <a:ea typeface="Calibri"/>
              <a:cs typeface="Calibri"/>
              <a:sym typeface="Calibri"/>
            </a:endParaRPr>
          </a:p>
        </p:txBody>
      </p:sp>
      <p:sp>
        <p:nvSpPr>
          <p:cNvPr id="353" name="Google Shape;353;g31123caef63_0_34"/>
          <p:cNvSpPr/>
          <p:nvPr/>
        </p:nvSpPr>
        <p:spPr>
          <a:xfrm>
            <a:off x="578500" y="1277800"/>
            <a:ext cx="10482600" cy="5003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None/>
            </a:pPr>
            <a:r>
              <a:rPr lang="en-US" sz="2400" b="1">
                <a:solidFill>
                  <a:srgbClr val="242424"/>
                </a:solidFill>
                <a:highlight>
                  <a:srgbClr val="FFFFFF"/>
                </a:highlight>
                <a:latin typeface="Roboto"/>
                <a:ea typeface="Roboto"/>
                <a:cs typeface="Roboto"/>
                <a:sym typeface="Roboto"/>
              </a:rPr>
              <a:t>Current</a:t>
            </a:r>
            <a:r>
              <a:rPr lang="en-US" sz="2400" b="0" i="0" strike="noStrike" cap="none">
                <a:solidFill>
                  <a:srgbClr val="242424"/>
                </a:solidFill>
                <a:highlight>
                  <a:srgbClr val="FFFFFF"/>
                </a:highlight>
                <a:latin typeface="Roboto"/>
                <a:ea typeface="Roboto"/>
                <a:cs typeface="Roboto"/>
                <a:sym typeface="Roboto"/>
              </a:rPr>
              <a:t>: </a:t>
            </a:r>
            <a:r>
              <a:rPr lang="en-US" sz="2400" b="0" i="0" u="none" strike="noStrike" cap="none">
                <a:solidFill>
                  <a:srgbClr val="242424"/>
                </a:solidFill>
                <a:highlight>
                  <a:srgbClr val="FFFFFF"/>
                </a:highlight>
                <a:latin typeface="Roboto"/>
                <a:ea typeface="Roboto"/>
                <a:cs typeface="Roboto"/>
                <a:sym typeface="Roboto"/>
              </a:rPr>
              <a:t> </a:t>
            </a:r>
            <a:r>
              <a:rPr lang="en-US" sz="1800">
                <a:solidFill>
                  <a:srgbClr val="242424"/>
                </a:solidFill>
                <a:highlight>
                  <a:srgbClr val="FFFFFF"/>
                </a:highlight>
                <a:latin typeface="Roboto"/>
                <a:ea typeface="Roboto"/>
                <a:cs typeface="Roboto"/>
                <a:sym typeface="Roboto"/>
              </a:rPr>
              <a:t>N/A</a:t>
            </a:r>
            <a:endParaRPr sz="1800">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endParaRPr sz="2400" b="1">
              <a:solidFill>
                <a:srgbClr val="242424"/>
              </a:solidFill>
              <a:highlight>
                <a:srgbClr val="FFFFFF"/>
              </a:highlight>
              <a:latin typeface="Roboto"/>
              <a:ea typeface="Roboto"/>
              <a:cs typeface="Roboto"/>
              <a:sym typeface="Roboto"/>
            </a:endParaRPr>
          </a:p>
          <a:p>
            <a:pPr marL="0" marR="0" lvl="0" indent="0" algn="l" rtl="0">
              <a:lnSpc>
                <a:spcPct val="90000"/>
              </a:lnSpc>
              <a:spcBef>
                <a:spcPts val="600"/>
              </a:spcBef>
              <a:spcAft>
                <a:spcPts val="0"/>
              </a:spcAft>
              <a:buNone/>
            </a:pPr>
            <a:r>
              <a:rPr lang="en-US" sz="2400" b="1">
                <a:solidFill>
                  <a:srgbClr val="242424"/>
                </a:solidFill>
                <a:highlight>
                  <a:srgbClr val="FFFFFF"/>
                </a:highlight>
                <a:latin typeface="Roboto"/>
                <a:ea typeface="Roboto"/>
                <a:cs typeface="Roboto"/>
                <a:sym typeface="Roboto"/>
              </a:rPr>
              <a:t>Proposed Change:</a:t>
            </a:r>
            <a:r>
              <a:rPr lang="en-US" sz="2400">
                <a:solidFill>
                  <a:srgbClr val="242424"/>
                </a:solidFill>
                <a:highlight>
                  <a:srgbClr val="FFFFFF"/>
                </a:highlight>
                <a:latin typeface="Roboto"/>
                <a:ea typeface="Roboto"/>
                <a:cs typeface="Roboto"/>
                <a:sym typeface="Roboto"/>
              </a:rPr>
              <a:t> </a:t>
            </a:r>
            <a:r>
              <a:rPr lang="en-US" sz="2100">
                <a:solidFill>
                  <a:srgbClr val="242424"/>
                </a:solidFill>
                <a:highlight>
                  <a:srgbClr val="FFFFFF"/>
                </a:highlight>
                <a:latin typeface="Roboto"/>
                <a:ea typeface="Roboto"/>
                <a:cs typeface="Roboto"/>
                <a:sym typeface="Roboto"/>
              </a:rPr>
              <a:t>A meeting of the Members may be held entirely by one or more telephonic or electronic means or by any combination of in-person attendance and by one or more telephonic or electronic means if the Corporation makes such means available, provided that those means must enable all persons entitled to attend the meeting to reasonably participate and a person participating in the meeting by those means is deemed to be present in person at the meeting. A vote at a meeting of the Members may be conducted entirely by one or more telephonic or electronic means or by a combination of one or more telephonic or electronic means and voting in person in accordance with the Act.</a:t>
            </a:r>
            <a:endParaRPr sz="1800">
              <a:solidFill>
                <a:srgbClr val="242424"/>
              </a:solidFill>
              <a:highlight>
                <a:srgbClr val="FFFFFF"/>
              </a:highlight>
              <a:latin typeface="Roboto"/>
              <a:ea typeface="Roboto"/>
              <a:cs typeface="Roboto"/>
              <a:sym typeface="Roboto"/>
            </a:endParaRPr>
          </a:p>
          <a:p>
            <a:pPr marL="0" lvl="0" indent="0" algn="l" rtl="0">
              <a:lnSpc>
                <a:spcPct val="115000"/>
              </a:lnSpc>
              <a:spcBef>
                <a:spcPts val="1100"/>
              </a:spcBef>
              <a:spcAft>
                <a:spcPts val="0"/>
              </a:spcAft>
              <a:buClr>
                <a:schemeClr val="dk1"/>
              </a:buClr>
              <a:buFont typeface="Arial"/>
              <a:buNone/>
            </a:pPr>
            <a:endParaRPr sz="2400">
              <a:solidFill>
                <a:srgbClr val="242424"/>
              </a:solidFill>
              <a:highlight>
                <a:srgbClr val="FFFF00"/>
              </a:highlight>
              <a:latin typeface="Roboto"/>
              <a:ea typeface="Roboto"/>
              <a:cs typeface="Roboto"/>
              <a:sym typeface="Roboto"/>
            </a:endParaRPr>
          </a:p>
          <a:p>
            <a:pPr marL="0" lvl="0" indent="0" algn="l" rtl="0">
              <a:lnSpc>
                <a:spcPct val="115000"/>
              </a:lnSpc>
              <a:spcBef>
                <a:spcPts val="1100"/>
              </a:spcBef>
              <a:spcAft>
                <a:spcPts val="1100"/>
              </a:spcAft>
              <a:buClr>
                <a:schemeClr val="dk1"/>
              </a:buClr>
              <a:buFont typeface="Arial"/>
              <a:buNone/>
            </a:pPr>
            <a:endParaRPr sz="2400" b="0" i="0" u="none" strike="noStrike" cap="none">
              <a:solidFill>
                <a:srgbClr val="242424"/>
              </a:solidFill>
              <a:highlight>
                <a:srgbClr val="FFFFFF"/>
              </a:highlight>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0"/>
          <p:cNvSpPr/>
          <p:nvPr/>
        </p:nvSpPr>
        <p:spPr>
          <a:xfrm>
            <a:off x="1524000" y="152400"/>
            <a:ext cx="9144000" cy="670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9" name="Google Shape;359;p30"/>
          <p:cNvSpPr/>
          <p:nvPr/>
        </p:nvSpPr>
        <p:spPr>
          <a:xfrm>
            <a:off x="1801000" y="4350"/>
            <a:ext cx="8228400" cy="5844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200" b="1" i="0" u="none" strike="noStrike" cap="none">
                <a:solidFill>
                  <a:srgbClr val="262626"/>
                </a:solidFill>
                <a:latin typeface="Arial"/>
                <a:ea typeface="Arial"/>
                <a:cs typeface="Arial"/>
                <a:sym typeface="Arial"/>
              </a:rPr>
              <a:t>20</a:t>
            </a:r>
            <a:r>
              <a:rPr lang="en-US" sz="3200" b="1">
                <a:solidFill>
                  <a:srgbClr val="262626"/>
                </a:solidFill>
              </a:rPr>
              <a:t>24</a:t>
            </a:r>
            <a:r>
              <a:rPr lang="en-US" sz="3200" b="1" i="0" u="none" strike="noStrike" cap="none">
                <a:solidFill>
                  <a:srgbClr val="262626"/>
                </a:solidFill>
                <a:latin typeface="Arial"/>
                <a:ea typeface="Arial"/>
                <a:cs typeface="Arial"/>
                <a:sym typeface="Arial"/>
              </a:rPr>
              <a:t>/20</a:t>
            </a:r>
            <a:r>
              <a:rPr lang="en-US" sz="3200" b="1">
                <a:solidFill>
                  <a:srgbClr val="262626"/>
                </a:solidFill>
              </a:rPr>
              <a:t>25</a:t>
            </a:r>
            <a:r>
              <a:rPr lang="en-US" sz="3200" b="1" i="0" u="none" strike="noStrike" cap="none">
                <a:solidFill>
                  <a:srgbClr val="262626"/>
                </a:solidFill>
                <a:latin typeface="Arial"/>
                <a:ea typeface="Arial"/>
                <a:cs typeface="Arial"/>
                <a:sym typeface="Arial"/>
              </a:rPr>
              <a:t> BOARD </a:t>
            </a:r>
            <a:r>
              <a:rPr lang="en-US" sz="3200" b="1">
                <a:solidFill>
                  <a:srgbClr val="262626"/>
                </a:solidFill>
              </a:rPr>
              <a:t>CANDIDATES</a:t>
            </a:r>
            <a:endParaRPr sz="3000" b="0" i="0" u="none" strike="noStrike" cap="none">
              <a:solidFill>
                <a:srgbClr val="000000"/>
              </a:solidFill>
              <a:latin typeface="Arial"/>
              <a:ea typeface="Arial"/>
              <a:cs typeface="Arial"/>
              <a:sym typeface="Arial"/>
            </a:endParaRPr>
          </a:p>
        </p:txBody>
      </p:sp>
      <p:sp>
        <p:nvSpPr>
          <p:cNvPr id="360" name="Google Shape;360;p30"/>
          <p:cNvSpPr/>
          <p:nvPr/>
        </p:nvSpPr>
        <p:spPr>
          <a:xfrm>
            <a:off x="2006200" y="550300"/>
            <a:ext cx="7641000" cy="5991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1300" b="1" i="0" u="none" strike="noStrike" cap="none">
                <a:solidFill>
                  <a:srgbClr val="262626"/>
                </a:solidFill>
              </a:rPr>
              <a:t>Executive</a:t>
            </a:r>
            <a:endParaRPr sz="1300" i="0" u="none" strike="noStrike" cap="none">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President -  Rick Leach</a:t>
            </a:r>
            <a:r>
              <a:rPr lang="en-US" sz="1300">
                <a:solidFill>
                  <a:srgbClr val="262626"/>
                </a:solidFill>
              </a:rPr>
              <a:t> - Not up for re-election</a:t>
            </a:r>
            <a:endParaRPr sz="1300" i="0" u="none" strike="noStrike" cap="none">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Treasurer - Sean Cullum </a:t>
            </a:r>
            <a:r>
              <a:rPr lang="en-US" sz="1300">
                <a:solidFill>
                  <a:srgbClr val="262626"/>
                </a:solidFill>
              </a:rPr>
              <a:t>- Not up for re-election</a:t>
            </a:r>
            <a:endParaRPr sz="1300">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Secretary </a:t>
            </a:r>
            <a:r>
              <a:rPr lang="en-US" sz="1300">
                <a:solidFill>
                  <a:srgbClr val="262626"/>
                </a:solidFill>
              </a:rPr>
              <a:t>&amp; Administration </a:t>
            </a:r>
            <a:r>
              <a:rPr lang="en-US" sz="1300" i="0" u="none" strike="noStrike" cap="none">
                <a:solidFill>
                  <a:srgbClr val="262626"/>
                </a:solidFill>
              </a:rPr>
              <a:t>- She</a:t>
            </a:r>
            <a:r>
              <a:rPr lang="en-US" sz="1300">
                <a:solidFill>
                  <a:srgbClr val="262626"/>
                </a:solidFill>
              </a:rPr>
              <a:t>aLynn Carriere* - unopposed</a:t>
            </a:r>
            <a:endParaRPr sz="1300">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VP Comp -  </a:t>
            </a:r>
            <a:r>
              <a:rPr lang="en-US" sz="1300">
                <a:solidFill>
                  <a:srgbClr val="262626"/>
                </a:solidFill>
              </a:rPr>
              <a:t>Grayson Lafoley* - unopposed</a:t>
            </a:r>
            <a:endParaRPr sz="1300">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VP House – </a:t>
            </a:r>
            <a:r>
              <a:rPr lang="en-US" sz="1300">
                <a:solidFill>
                  <a:srgbClr val="262626"/>
                </a:solidFill>
              </a:rPr>
              <a:t>Lorne Wilmott* - unopposed</a:t>
            </a:r>
            <a:endParaRPr sz="1300">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Registrar Competitive – Marlo MacDonald </a:t>
            </a:r>
            <a:r>
              <a:rPr lang="en-US" sz="1300">
                <a:solidFill>
                  <a:srgbClr val="262626"/>
                </a:solidFill>
              </a:rPr>
              <a:t>- unopposed</a:t>
            </a:r>
            <a:endParaRPr sz="1300">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Registrar House League - </a:t>
            </a:r>
            <a:r>
              <a:rPr lang="en-US" sz="1300">
                <a:solidFill>
                  <a:srgbClr val="262626"/>
                </a:solidFill>
              </a:rPr>
              <a:t>Melissa McLellan* - unopposed</a:t>
            </a:r>
            <a:endParaRPr sz="1300">
              <a:solidFill>
                <a:srgbClr val="262626"/>
              </a:solidFill>
            </a:endParaRPr>
          </a:p>
          <a:p>
            <a:pPr marL="0" marR="0" lvl="0" indent="0" algn="l" rtl="0">
              <a:lnSpc>
                <a:spcPct val="90000"/>
              </a:lnSpc>
              <a:spcBef>
                <a:spcPts val="600"/>
              </a:spcBef>
              <a:spcAft>
                <a:spcPts val="0"/>
              </a:spcAft>
              <a:buNone/>
            </a:pPr>
            <a:endParaRPr sz="1300" i="0" u="none" strike="noStrike" cap="none">
              <a:solidFill>
                <a:srgbClr val="262626"/>
              </a:solidFill>
            </a:endParaRPr>
          </a:p>
          <a:p>
            <a:pPr marL="0" marR="0" lvl="0" indent="0" algn="l" rtl="0">
              <a:lnSpc>
                <a:spcPct val="90000"/>
              </a:lnSpc>
              <a:spcBef>
                <a:spcPts val="600"/>
              </a:spcBef>
              <a:spcAft>
                <a:spcPts val="0"/>
              </a:spcAft>
              <a:buNone/>
            </a:pPr>
            <a:r>
              <a:rPr lang="en-US" sz="1300" b="1" i="0" u="none" strike="noStrike" cap="none">
                <a:solidFill>
                  <a:srgbClr val="262626"/>
                </a:solidFill>
              </a:rPr>
              <a:t>Non-Executive</a:t>
            </a:r>
            <a:endParaRPr sz="1300" i="0" u="none" strike="noStrike" cap="none">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Director of Development – </a:t>
            </a:r>
            <a:r>
              <a:rPr lang="en-US" sz="1300">
                <a:solidFill>
                  <a:srgbClr val="262626"/>
                </a:solidFill>
              </a:rPr>
              <a:t>Scott McAdam*- unopposed</a:t>
            </a:r>
            <a:endParaRPr sz="1300">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Director Sr Comp – </a:t>
            </a:r>
            <a:r>
              <a:rPr lang="en-US" sz="1300">
                <a:solidFill>
                  <a:srgbClr val="262626"/>
                </a:solidFill>
              </a:rPr>
              <a:t>Jen Biondi* - unopposed</a:t>
            </a:r>
            <a:endParaRPr sz="1300" i="0" u="none" strike="noStrike" cap="none">
              <a:solidFill>
                <a:srgbClr val="FF0000"/>
              </a:solidFill>
            </a:endParaRPr>
          </a:p>
          <a:p>
            <a:pPr marL="0" marR="0" lvl="0" indent="0" algn="l" rtl="0">
              <a:lnSpc>
                <a:spcPct val="90000"/>
              </a:lnSpc>
              <a:spcBef>
                <a:spcPts val="600"/>
              </a:spcBef>
              <a:spcAft>
                <a:spcPts val="0"/>
              </a:spcAft>
              <a:buNone/>
            </a:pPr>
            <a:r>
              <a:rPr lang="en-US" sz="1300" i="0" u="none" strike="noStrike" cap="none">
                <a:solidFill>
                  <a:srgbClr val="262626"/>
                </a:solidFill>
              </a:rPr>
              <a:t>Director  Jr Comp – Peter Syntetos</a:t>
            </a:r>
            <a:r>
              <a:rPr lang="en-US" sz="1300">
                <a:solidFill>
                  <a:srgbClr val="262626"/>
                </a:solidFill>
              </a:rPr>
              <a:t>- Not up for re-election</a:t>
            </a:r>
            <a:endParaRPr sz="1300">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Director Jr House - Jamie Janes</a:t>
            </a:r>
            <a:r>
              <a:rPr lang="en-US" sz="1300">
                <a:solidFill>
                  <a:srgbClr val="262626"/>
                </a:solidFill>
              </a:rPr>
              <a:t>- Not up for re-election</a:t>
            </a:r>
            <a:endParaRPr sz="1300" i="0" u="none" strike="noStrike" cap="none">
              <a:solidFill>
                <a:srgbClr val="FF0000"/>
              </a:solidFill>
            </a:endParaRPr>
          </a:p>
          <a:p>
            <a:pPr marL="0" marR="0" lvl="0" indent="0" algn="l" rtl="0">
              <a:lnSpc>
                <a:spcPct val="90000"/>
              </a:lnSpc>
              <a:spcBef>
                <a:spcPts val="600"/>
              </a:spcBef>
              <a:spcAft>
                <a:spcPts val="0"/>
              </a:spcAft>
              <a:buNone/>
            </a:pPr>
            <a:r>
              <a:rPr lang="en-US" sz="1300" i="0" u="none" strike="noStrike" cap="none">
                <a:solidFill>
                  <a:srgbClr val="262626"/>
                </a:solidFill>
              </a:rPr>
              <a:t>Director of Health and Safety – Maryse Pion Robin</a:t>
            </a:r>
            <a:r>
              <a:rPr lang="en-US" sz="1300">
                <a:solidFill>
                  <a:srgbClr val="262626"/>
                </a:solidFill>
              </a:rPr>
              <a:t>- Not up for re-election</a:t>
            </a:r>
            <a:endParaRPr sz="1300">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Director of Discipline &amp; Risk - Chelsey Burke </a:t>
            </a:r>
            <a:r>
              <a:rPr lang="en-US" sz="1300">
                <a:solidFill>
                  <a:srgbClr val="262626"/>
                </a:solidFill>
              </a:rPr>
              <a:t>- Not up for re-election</a:t>
            </a:r>
            <a:endParaRPr sz="1300">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Director Communications – Brad Yetts</a:t>
            </a:r>
            <a:r>
              <a:rPr lang="en-US" sz="1300">
                <a:solidFill>
                  <a:srgbClr val="262626"/>
                </a:solidFill>
              </a:rPr>
              <a:t> -  Not up for re-election</a:t>
            </a:r>
            <a:endParaRPr sz="1300">
              <a:solidFill>
                <a:srgbClr val="262626"/>
              </a:solidFill>
            </a:endParaRPr>
          </a:p>
          <a:p>
            <a:pPr marL="0" marR="0" lvl="0" indent="0" algn="l" rtl="0">
              <a:lnSpc>
                <a:spcPct val="90000"/>
              </a:lnSpc>
              <a:spcBef>
                <a:spcPts val="600"/>
              </a:spcBef>
              <a:spcAft>
                <a:spcPts val="0"/>
              </a:spcAft>
              <a:buNone/>
            </a:pPr>
            <a:r>
              <a:rPr lang="en-US" sz="1300" i="0" u="none" strike="noStrike" cap="none">
                <a:solidFill>
                  <a:srgbClr val="262626"/>
                </a:solidFill>
              </a:rPr>
              <a:t>Director Equity, Diversity &amp; Inclusion - Natalie Julien</a:t>
            </a:r>
            <a:r>
              <a:rPr lang="en-US" sz="1300">
                <a:solidFill>
                  <a:srgbClr val="262626"/>
                </a:solidFill>
              </a:rPr>
              <a:t>- Not up for re-election</a:t>
            </a:r>
            <a:endParaRPr sz="1300">
              <a:solidFill>
                <a:srgbClr val="262626"/>
              </a:solidFill>
            </a:endParaRPr>
          </a:p>
          <a:p>
            <a:pPr marL="0" marR="0" lvl="0" indent="0" algn="l" rtl="0">
              <a:lnSpc>
                <a:spcPct val="90000"/>
              </a:lnSpc>
              <a:spcBef>
                <a:spcPts val="600"/>
              </a:spcBef>
              <a:spcAft>
                <a:spcPts val="0"/>
              </a:spcAft>
              <a:buNone/>
            </a:pPr>
            <a:r>
              <a:rPr lang="en-US" sz="1300">
                <a:solidFill>
                  <a:srgbClr val="262626"/>
                </a:solidFill>
              </a:rPr>
              <a:t>Ice Scheduler - Dominic Bazinet* - unopposed</a:t>
            </a:r>
            <a:endParaRPr sz="1300">
              <a:solidFill>
                <a:srgbClr val="262626"/>
              </a:solidFill>
            </a:endParaRPr>
          </a:p>
          <a:p>
            <a:pPr marL="0" marR="0" lvl="0" indent="0" algn="l" rtl="0">
              <a:lnSpc>
                <a:spcPct val="90000"/>
              </a:lnSpc>
              <a:spcBef>
                <a:spcPts val="600"/>
              </a:spcBef>
              <a:spcAft>
                <a:spcPts val="0"/>
              </a:spcAft>
              <a:buNone/>
            </a:pPr>
            <a:endParaRPr sz="1200" b="0" i="0" u="none" strike="noStrike" cap="none">
              <a:solidFill>
                <a:srgbClr val="262626"/>
              </a:solidFill>
              <a:latin typeface="Calibri"/>
              <a:ea typeface="Calibri"/>
              <a:cs typeface="Calibri"/>
              <a:sym typeface="Calibri"/>
            </a:endParaRPr>
          </a:p>
          <a:p>
            <a:pPr marL="0" marR="0" lvl="0" indent="0" algn="l" rtl="0">
              <a:lnSpc>
                <a:spcPct val="90000"/>
              </a:lnSpc>
              <a:spcBef>
                <a:spcPts val="600"/>
              </a:spcBef>
              <a:spcAft>
                <a:spcPts val="0"/>
              </a:spcAft>
              <a:buNone/>
            </a:pPr>
            <a:r>
              <a:rPr lang="en-US" sz="1200" b="0" i="1" u="none" strike="noStrike" cap="none">
                <a:solidFill>
                  <a:srgbClr val="262626"/>
                </a:solidFill>
                <a:latin typeface="Arial"/>
                <a:ea typeface="Arial"/>
                <a:cs typeface="Arial"/>
                <a:sym typeface="Arial"/>
              </a:rPr>
              <a:t> *</a:t>
            </a:r>
            <a:r>
              <a:rPr lang="en-US" b="1">
                <a:solidFill>
                  <a:schemeClr val="dk1"/>
                </a:solidFill>
              </a:rPr>
              <a:t>Positions assumed since last AGM </a:t>
            </a:r>
            <a:endParaRPr sz="1200" i="1">
              <a:solidFill>
                <a:srgbClr val="26262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9"/>
          <p:cNvSpPr/>
          <p:nvPr/>
        </p:nvSpPr>
        <p:spPr>
          <a:xfrm>
            <a:off x="906150" y="2296300"/>
            <a:ext cx="10379700" cy="1956600"/>
          </a:xfrm>
          <a:prstGeom prst="rect">
            <a:avLst/>
          </a:prstGeom>
          <a:solidFill>
            <a:schemeClr val="lt1"/>
          </a:solidFill>
          <a:ln>
            <a:noFill/>
          </a:ln>
        </p:spPr>
        <p:txBody>
          <a:bodyPr spcFirstLastPara="1" wrap="square" lIns="91425" tIns="45700" rIns="91425" bIns="45700" anchor="ctr" anchorCtr="0">
            <a:noAutofit/>
          </a:bodyPr>
          <a:lstStyle/>
          <a:p>
            <a:pPr marL="114300" lvl="0" indent="-139700" algn="l" rtl="0">
              <a:lnSpc>
                <a:spcPct val="90000"/>
              </a:lnSpc>
              <a:spcBef>
                <a:spcPts val="600"/>
              </a:spcBef>
              <a:spcAft>
                <a:spcPts val="0"/>
              </a:spcAft>
              <a:buClr>
                <a:schemeClr val="dk1"/>
              </a:buClr>
              <a:buSzPts val="1800"/>
              <a:buChar char="•"/>
            </a:pPr>
            <a:r>
              <a:rPr lang="en-US" sz="1800">
                <a:solidFill>
                  <a:schemeClr val="dk1"/>
                </a:solidFill>
              </a:rPr>
              <a:t>Motion to approve the board members for 2024/2025 </a:t>
            </a:r>
            <a:endParaRPr sz="1800">
              <a:solidFill>
                <a:schemeClr val="lt1"/>
              </a:solidFill>
            </a:endParaRPr>
          </a:p>
        </p:txBody>
      </p:sp>
      <p:sp>
        <p:nvSpPr>
          <p:cNvPr id="366" name="Google Shape;366;p29"/>
          <p:cNvSpPr/>
          <p:nvPr/>
        </p:nvSpPr>
        <p:spPr>
          <a:xfrm>
            <a:off x="2685149" y="205950"/>
            <a:ext cx="6821700" cy="1282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4400" b="1" i="0" u="none" strike="noStrike" cap="none">
                <a:solidFill>
                  <a:schemeClr val="dk1"/>
                </a:solidFill>
                <a:latin typeface="Arial"/>
                <a:ea typeface="Arial"/>
                <a:cs typeface="Arial"/>
                <a:sym typeface="Arial"/>
              </a:rPr>
              <a:t>20</a:t>
            </a:r>
            <a:r>
              <a:rPr lang="en-US" sz="4400" b="1">
                <a:solidFill>
                  <a:schemeClr val="dk1"/>
                </a:solidFill>
              </a:rPr>
              <a:t>23</a:t>
            </a:r>
            <a:r>
              <a:rPr lang="en-US" sz="4400" b="1" i="0" u="none" strike="noStrike" cap="none">
                <a:solidFill>
                  <a:schemeClr val="dk1"/>
                </a:solidFill>
                <a:latin typeface="Arial"/>
                <a:ea typeface="Arial"/>
                <a:cs typeface="Arial"/>
                <a:sym typeface="Arial"/>
              </a:rPr>
              <a:t>/20</a:t>
            </a:r>
            <a:r>
              <a:rPr lang="en-US" sz="4400" b="1">
                <a:solidFill>
                  <a:schemeClr val="dk1"/>
                </a:solidFill>
              </a:rPr>
              <a:t>24 BOD Motion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2"/>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72" name="Google Shape;372;p32"/>
          <p:cNvSpPr txBox="1"/>
          <p:nvPr/>
        </p:nvSpPr>
        <p:spPr>
          <a:xfrm>
            <a:off x="1733385" y="3975712"/>
            <a:ext cx="3161297" cy="239871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20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373" name="Google Shape;373;p32"/>
          <p:cNvSpPr txBox="1"/>
          <p:nvPr/>
        </p:nvSpPr>
        <p:spPr>
          <a:xfrm>
            <a:off x="1402500" y="2651900"/>
            <a:ext cx="9387000" cy="2188500"/>
          </a:xfrm>
          <a:prstGeom prst="rect">
            <a:avLst/>
          </a:prstGeom>
          <a:noFill/>
          <a:ln>
            <a:noFill/>
          </a:ln>
        </p:spPr>
        <p:txBody>
          <a:bodyPr spcFirstLastPara="1" wrap="square" lIns="91425" tIns="45700" rIns="91425" bIns="45700" anchor="ctr" anchorCtr="0">
            <a:normAutofit/>
          </a:bodyPr>
          <a:lstStyle/>
          <a:p>
            <a:pPr marL="457200" marR="0" lvl="1" indent="0" algn="ctr" rtl="0">
              <a:lnSpc>
                <a:spcPct val="90000"/>
              </a:lnSpc>
              <a:spcBef>
                <a:spcPts val="0"/>
              </a:spcBef>
              <a:spcAft>
                <a:spcPts val="0"/>
              </a:spcAft>
              <a:buNone/>
            </a:pPr>
            <a:r>
              <a:rPr lang="en-US" sz="4400" b="1" i="0" u="none" strike="noStrike" cap="none">
                <a:solidFill>
                  <a:schemeClr val="dk1"/>
                </a:solidFill>
                <a:latin typeface="Arial"/>
                <a:ea typeface="Arial"/>
                <a:cs typeface="Arial"/>
                <a:sym typeface="Arial"/>
              </a:rPr>
              <a:t>QUESTIONS ? </a:t>
            </a:r>
            <a:endParaRPr sz="1800" b="0" i="0" u="none" strike="noStrike" cap="none">
              <a:solidFill>
                <a:schemeClr val="dk1"/>
              </a:solidFill>
              <a:latin typeface="Arial"/>
              <a:ea typeface="Arial"/>
              <a:cs typeface="Arial"/>
              <a:sym typeface="Arial"/>
            </a:endParaRPr>
          </a:p>
          <a:p>
            <a:pPr marL="457200" marR="0" lvl="1" indent="0" algn="ctr" rtl="0">
              <a:lnSpc>
                <a:spcPct val="90000"/>
              </a:lnSpc>
              <a:spcBef>
                <a:spcPts val="600"/>
              </a:spcBef>
              <a:spcAft>
                <a:spcPts val="0"/>
              </a:spcAft>
              <a:buNone/>
            </a:pPr>
            <a:r>
              <a:rPr lang="en-US" sz="26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None/>
            </a:pPr>
            <a:endParaRPr sz="2600" b="0" i="0" u="none" strike="noStrike" cap="none">
              <a:solidFill>
                <a:schemeClr val="dk1"/>
              </a:solidFill>
              <a:latin typeface="Arial"/>
              <a:ea typeface="Arial"/>
              <a:cs typeface="Arial"/>
              <a:sym typeface="Arial"/>
            </a:endParaRPr>
          </a:p>
        </p:txBody>
      </p:sp>
      <p:sp>
        <p:nvSpPr>
          <p:cNvPr id="374" name="Google Shape;374;p32"/>
          <p:cNvSpPr txBox="1"/>
          <p:nvPr/>
        </p:nvSpPr>
        <p:spPr>
          <a:xfrm>
            <a:off x="1785293" y="4796374"/>
            <a:ext cx="8621400" cy="1679700"/>
          </a:xfrm>
          <a:prstGeom prst="rect">
            <a:avLst/>
          </a:prstGeom>
          <a:noFill/>
          <a:ln>
            <a:noFill/>
          </a:ln>
        </p:spPr>
        <p:txBody>
          <a:bodyPr spcFirstLastPara="1" wrap="square" lIns="91425" tIns="45700" rIns="91425" bIns="45700" anchor="t" anchorCtr="0">
            <a:spAutoFit/>
          </a:bodyPr>
          <a:lstStyle/>
          <a:p>
            <a:pPr marL="457200" marR="0" lvl="0" indent="0" algn="l" rtl="0">
              <a:lnSpc>
                <a:spcPct val="9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457200" marR="0" lvl="0" indent="-381000" algn="l" rtl="0">
              <a:lnSpc>
                <a:spcPct val="90000"/>
              </a:lnSpc>
              <a:spcBef>
                <a:spcPts val="6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Please be respectful of our volunteers </a:t>
            </a:r>
            <a:endParaRPr sz="2400" b="0" i="0" u="none" strike="noStrike" cap="none">
              <a:solidFill>
                <a:schemeClr val="dk1"/>
              </a:solidFill>
              <a:latin typeface="Arial"/>
              <a:ea typeface="Arial"/>
              <a:cs typeface="Arial"/>
              <a:sym typeface="Arial"/>
            </a:endParaRPr>
          </a:p>
          <a:p>
            <a:pPr marL="457200" lvl="0" indent="-381000" algn="l" rtl="0">
              <a:lnSpc>
                <a:spcPct val="115000"/>
              </a:lnSpc>
              <a:spcBef>
                <a:spcPts val="1100"/>
              </a:spcBef>
              <a:spcAft>
                <a:spcPts val="0"/>
              </a:spcAft>
              <a:buClr>
                <a:schemeClr val="dk1"/>
              </a:buClr>
              <a:buSzPts val="2400"/>
              <a:buChar char="●"/>
            </a:pPr>
            <a:r>
              <a:rPr lang="en-US" sz="2400">
                <a:solidFill>
                  <a:srgbClr val="242424"/>
                </a:solidFill>
                <a:highlight>
                  <a:schemeClr val="lt1"/>
                </a:highlight>
                <a:latin typeface="Roboto"/>
                <a:ea typeface="Roboto"/>
                <a:cs typeface="Roboto"/>
                <a:sym typeface="Roboto"/>
              </a:rPr>
              <a:t>Motion To close the 2024/25 AGM</a:t>
            </a:r>
            <a:endParaRPr sz="2400">
              <a:solidFill>
                <a:schemeClr val="dk1"/>
              </a:solidFill>
            </a:endParaRPr>
          </a:p>
          <a:p>
            <a:pPr marL="0" marR="0" lvl="0" indent="0" algn="l" rtl="0">
              <a:spcBef>
                <a:spcPts val="1100"/>
              </a:spcBef>
              <a:spcAft>
                <a:spcPts val="0"/>
              </a:spcAft>
              <a:buNone/>
            </a:pPr>
            <a:endParaRPr sz="1800" b="0" i="0" u="none" strike="noStrike" cap="none">
              <a:solidFill>
                <a:schemeClr val="dk1"/>
              </a:solidFill>
              <a:latin typeface="Arial"/>
              <a:ea typeface="Arial"/>
              <a:cs typeface="Arial"/>
              <a:sym typeface="Arial"/>
            </a:endParaRPr>
          </a:p>
        </p:txBody>
      </p:sp>
      <p:sp>
        <p:nvSpPr>
          <p:cNvPr id="375" name="Google Shape;375;p32"/>
          <p:cNvSpPr/>
          <p:nvPr/>
        </p:nvSpPr>
        <p:spPr>
          <a:xfrm>
            <a:off x="5370225" y="930175"/>
            <a:ext cx="1863900" cy="1122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376" name="Google Shape;376;p32"/>
          <p:cNvPicPr preferRelativeResize="0"/>
          <p:nvPr/>
        </p:nvPicPr>
        <p:blipFill rotWithShape="1">
          <a:blip r:embed="rId3">
            <a:alphaModFix/>
          </a:blip>
          <a:srcRect t="17944" b="21879"/>
          <a:stretch/>
        </p:blipFill>
        <p:spPr>
          <a:xfrm>
            <a:off x="2924475" y="417825"/>
            <a:ext cx="6343050" cy="214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p3"/>
          <p:cNvSpPr txBox="1">
            <a:spLocks noGrp="1"/>
          </p:cNvSpPr>
          <p:nvPr>
            <p:ph type="title"/>
          </p:nvPr>
        </p:nvSpPr>
        <p:spPr>
          <a:xfrm>
            <a:off x="454250" y="3931270"/>
            <a:ext cx="3290887" cy="245268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b="1" i="0" u="none" strike="noStrike" cap="none">
                <a:latin typeface="Arial"/>
                <a:ea typeface="Arial"/>
                <a:cs typeface="Arial"/>
                <a:sym typeface="Arial"/>
              </a:rPr>
              <a:t>GCGH </a:t>
            </a:r>
            <a:br>
              <a:rPr lang="en-US" b="1" i="0" u="none" strike="noStrike" cap="none">
                <a:latin typeface="Arial"/>
                <a:ea typeface="Arial"/>
                <a:cs typeface="Arial"/>
                <a:sym typeface="Arial"/>
              </a:rPr>
            </a:br>
            <a:r>
              <a:rPr lang="en-US" b="1" i="0" u="none" strike="noStrike" cap="none">
                <a:latin typeface="Arial"/>
                <a:ea typeface="Arial"/>
                <a:cs typeface="Arial"/>
                <a:sym typeface="Arial"/>
              </a:rPr>
              <a:t>Mission Statement</a:t>
            </a:r>
            <a:br>
              <a:rPr lang="en-US" b="0" i="0" u="none" strike="noStrike" cap="none">
                <a:latin typeface="Arial"/>
                <a:ea typeface="Arial"/>
                <a:cs typeface="Arial"/>
                <a:sym typeface="Arial"/>
              </a:rPr>
            </a:br>
            <a:endParaRPr/>
          </a:p>
        </p:txBody>
      </p:sp>
      <p:pic>
        <p:nvPicPr>
          <p:cNvPr id="113" name="Google Shape;113;p3" descr="A group of hockey players posing for a photo&#10;&#10;Description automatically generated"/>
          <p:cNvPicPr preferRelativeResize="0"/>
          <p:nvPr/>
        </p:nvPicPr>
        <p:blipFill rotWithShape="1">
          <a:blip r:embed="rId3">
            <a:alphaModFix/>
          </a:blip>
          <a:srcRect t="22760" b="19269"/>
          <a:stretch/>
        </p:blipFill>
        <p:spPr>
          <a:xfrm>
            <a:off x="20" y="10"/>
            <a:ext cx="12191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14" name="Google Shape;114;p3"/>
          <p:cNvSpPr txBox="1">
            <a:spLocks noGrp="1"/>
          </p:cNvSpPr>
          <p:nvPr>
            <p:ph type="body" idx="1"/>
          </p:nvPr>
        </p:nvSpPr>
        <p:spPr>
          <a:xfrm>
            <a:off x="4107916" y="3812574"/>
            <a:ext cx="7868915" cy="245268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None/>
            </a:pPr>
            <a:r>
              <a:rPr lang="en-US" b="0" i="0" u="none" strike="noStrike" cap="none">
                <a:latin typeface="Arial"/>
                <a:ea typeface="Arial"/>
                <a:cs typeface="Arial"/>
                <a:sym typeface="Arial"/>
              </a:rPr>
              <a:t>To provide girls the opportunity to play hockey at the elite or recreational level in a fun, healthy and safe environment that develops life skills that will last beyond hockey.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2"/>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2"/>
          <p:cNvSpPr txBox="1">
            <a:spLocks noGrp="1"/>
          </p:cNvSpPr>
          <p:nvPr>
            <p:ph type="title"/>
          </p:nvPr>
        </p:nvSpPr>
        <p:spPr>
          <a:xfrm>
            <a:off x="260410" y="1153572"/>
            <a:ext cx="3498301"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800"/>
              <a:buFont typeface="Calibri"/>
              <a:buNone/>
            </a:pPr>
            <a:r>
              <a:rPr lang="en-US" sz="4800" b="1">
                <a:solidFill>
                  <a:srgbClr val="FFFFFF"/>
                </a:solidFill>
              </a:rPr>
              <a:t>AGM Agenda</a:t>
            </a:r>
            <a:endParaRPr/>
          </a:p>
        </p:txBody>
      </p:sp>
      <p:sp>
        <p:nvSpPr>
          <p:cNvPr id="122" name="Google Shape;122;p2"/>
          <p:cNvSpPr txBox="1">
            <a:spLocks noGrp="1"/>
          </p:cNvSpPr>
          <p:nvPr>
            <p:ph type="body" idx="1"/>
          </p:nvPr>
        </p:nvSpPr>
        <p:spPr>
          <a:xfrm>
            <a:off x="4447308" y="448408"/>
            <a:ext cx="7558588" cy="5728555"/>
          </a:xfrm>
          <a:prstGeom prst="rect">
            <a:avLst/>
          </a:prstGeom>
          <a:noFill/>
          <a:ln>
            <a:noFill/>
          </a:ln>
        </p:spPr>
        <p:txBody>
          <a:bodyPr spcFirstLastPara="1" wrap="square" lIns="91425" tIns="45700" rIns="91425" bIns="45700" anchor="ctr" anchorCtr="0">
            <a:normAutofit fontScale="62500" lnSpcReduction="20000"/>
          </a:bodyPr>
          <a:lstStyle/>
          <a:p>
            <a:pPr marL="228600" lvl="0" indent="-228600" algn="l" rtl="0">
              <a:lnSpc>
                <a:spcPct val="170000"/>
              </a:lnSpc>
              <a:spcBef>
                <a:spcPts val="0"/>
              </a:spcBef>
              <a:spcAft>
                <a:spcPts val="0"/>
              </a:spcAft>
              <a:buClr>
                <a:schemeClr val="dk1"/>
              </a:buClr>
              <a:buSzPct val="100000"/>
              <a:buFont typeface="Arial"/>
              <a:buChar char="•"/>
            </a:pPr>
            <a:r>
              <a:rPr lang="en-US" sz="3200" b="0" i="0" u="none" strike="noStrike">
                <a:latin typeface="Arial"/>
                <a:ea typeface="Arial"/>
                <a:cs typeface="Arial"/>
                <a:sym typeface="Arial"/>
              </a:rPr>
              <a:t>Call to order</a:t>
            </a:r>
            <a:endParaRPr/>
          </a:p>
          <a:p>
            <a:pPr marL="228600" lvl="0" indent="-228600" algn="l" rtl="0">
              <a:lnSpc>
                <a:spcPct val="170000"/>
              </a:lnSpc>
              <a:spcBef>
                <a:spcPts val="0"/>
              </a:spcBef>
              <a:spcAft>
                <a:spcPts val="0"/>
              </a:spcAft>
              <a:buClr>
                <a:schemeClr val="dk1"/>
              </a:buClr>
              <a:buSzPct val="100000"/>
              <a:buFont typeface="Arial"/>
              <a:buChar char="•"/>
            </a:pPr>
            <a:r>
              <a:rPr lang="en-US" sz="3200" b="0" i="0" u="none" strike="noStrike">
                <a:latin typeface="Arial"/>
                <a:ea typeface="Arial"/>
                <a:cs typeface="Arial"/>
                <a:sym typeface="Arial"/>
              </a:rPr>
              <a:t>Approval of agenda</a:t>
            </a:r>
            <a:endParaRPr/>
          </a:p>
          <a:p>
            <a:pPr marL="228600" lvl="0" indent="-228600" algn="l" rtl="0">
              <a:lnSpc>
                <a:spcPct val="170000"/>
              </a:lnSpc>
              <a:spcBef>
                <a:spcPts val="0"/>
              </a:spcBef>
              <a:spcAft>
                <a:spcPts val="0"/>
              </a:spcAft>
              <a:buClr>
                <a:schemeClr val="dk1"/>
              </a:buClr>
              <a:buSzPct val="100000"/>
              <a:buFont typeface="Arial"/>
              <a:buChar char="•"/>
            </a:pPr>
            <a:r>
              <a:rPr lang="en-US" sz="3200" b="0" i="0" u="none" strike="noStrike">
                <a:latin typeface="Arial"/>
                <a:ea typeface="Arial"/>
                <a:cs typeface="Arial"/>
                <a:sym typeface="Arial"/>
              </a:rPr>
              <a:t>Approval of the Sept 2</a:t>
            </a:r>
            <a:r>
              <a:rPr lang="en-US" sz="3200">
                <a:latin typeface="Arial"/>
                <a:ea typeface="Arial"/>
                <a:cs typeface="Arial"/>
                <a:sym typeface="Arial"/>
              </a:rPr>
              <a:t>6</a:t>
            </a:r>
            <a:r>
              <a:rPr lang="en-US" sz="3200" b="0" i="0" u="none" strike="noStrike">
                <a:latin typeface="Arial"/>
                <a:ea typeface="Arial"/>
                <a:cs typeface="Arial"/>
                <a:sym typeface="Arial"/>
              </a:rPr>
              <a:t>. 202</a:t>
            </a:r>
            <a:r>
              <a:rPr lang="en-US" sz="3200">
                <a:latin typeface="Arial"/>
                <a:ea typeface="Arial"/>
                <a:cs typeface="Arial"/>
                <a:sym typeface="Arial"/>
              </a:rPr>
              <a:t>3</a:t>
            </a:r>
            <a:r>
              <a:rPr lang="en-US" sz="3200" b="0" i="0" u="none" strike="noStrike">
                <a:latin typeface="Arial"/>
                <a:ea typeface="Arial"/>
                <a:cs typeface="Arial"/>
                <a:sym typeface="Arial"/>
              </a:rPr>
              <a:t> minutes</a:t>
            </a:r>
            <a:endParaRPr/>
          </a:p>
          <a:p>
            <a:pPr marL="228600" lvl="0" indent="-228600" algn="l" rtl="0">
              <a:lnSpc>
                <a:spcPct val="170000"/>
              </a:lnSpc>
              <a:spcBef>
                <a:spcPts val="0"/>
              </a:spcBef>
              <a:spcAft>
                <a:spcPts val="0"/>
              </a:spcAft>
              <a:buClr>
                <a:schemeClr val="dk1"/>
              </a:buClr>
              <a:buSzPct val="100000"/>
              <a:buFont typeface="Arial"/>
              <a:buChar char="•"/>
            </a:pPr>
            <a:r>
              <a:rPr lang="en-US" sz="3200" b="0" i="0" u="none" strike="noStrike">
                <a:latin typeface="Arial"/>
                <a:ea typeface="Arial"/>
                <a:cs typeface="Arial"/>
                <a:sym typeface="Arial"/>
              </a:rPr>
              <a:t>Opening remarks</a:t>
            </a:r>
            <a:endParaRPr/>
          </a:p>
          <a:p>
            <a:pPr marL="228600" lvl="0" indent="-228600" algn="l" rtl="0">
              <a:lnSpc>
                <a:spcPct val="170000"/>
              </a:lnSpc>
              <a:spcBef>
                <a:spcPts val="0"/>
              </a:spcBef>
              <a:spcAft>
                <a:spcPts val="0"/>
              </a:spcAft>
              <a:buClr>
                <a:schemeClr val="dk1"/>
              </a:buClr>
              <a:buSzPct val="100000"/>
              <a:buFont typeface="Arial"/>
              <a:buChar char="•"/>
            </a:pPr>
            <a:r>
              <a:rPr lang="en-US" sz="3200" b="0" i="0" u="none" strike="noStrike">
                <a:latin typeface="Arial"/>
                <a:ea typeface="Arial"/>
                <a:cs typeface="Arial"/>
                <a:sym typeface="Arial"/>
              </a:rPr>
              <a:t>Presentations from the board members on the 202</a:t>
            </a:r>
            <a:r>
              <a:rPr lang="en-US" sz="3200">
                <a:latin typeface="Arial"/>
                <a:ea typeface="Arial"/>
                <a:cs typeface="Arial"/>
                <a:sym typeface="Arial"/>
              </a:rPr>
              <a:t>4/25</a:t>
            </a:r>
            <a:r>
              <a:rPr lang="en-US" sz="3200" b="0" i="0" u="none" strike="noStrike">
                <a:latin typeface="Arial"/>
                <a:ea typeface="Arial"/>
                <a:cs typeface="Arial"/>
                <a:sym typeface="Arial"/>
              </a:rPr>
              <a:t> season</a:t>
            </a:r>
            <a:endParaRPr/>
          </a:p>
          <a:p>
            <a:pPr marL="228600" lvl="0" indent="-228600" algn="l" rtl="0">
              <a:lnSpc>
                <a:spcPct val="170000"/>
              </a:lnSpc>
              <a:spcBef>
                <a:spcPts val="0"/>
              </a:spcBef>
              <a:spcAft>
                <a:spcPts val="0"/>
              </a:spcAft>
              <a:buClr>
                <a:schemeClr val="dk1"/>
              </a:buClr>
              <a:buSzPct val="100000"/>
              <a:buFont typeface="Arial"/>
              <a:buChar char="•"/>
            </a:pPr>
            <a:r>
              <a:rPr lang="en-US" sz="3200" b="0" i="0" u="none" strike="noStrike">
                <a:latin typeface="Arial"/>
                <a:ea typeface="Arial"/>
                <a:cs typeface="Arial"/>
                <a:sym typeface="Arial"/>
              </a:rPr>
              <a:t>Review of financial statements</a:t>
            </a:r>
            <a:endParaRPr/>
          </a:p>
          <a:p>
            <a:pPr marL="228600" lvl="0" indent="-228600" algn="l" rtl="0">
              <a:lnSpc>
                <a:spcPct val="170000"/>
              </a:lnSpc>
              <a:spcBef>
                <a:spcPts val="0"/>
              </a:spcBef>
              <a:spcAft>
                <a:spcPts val="0"/>
              </a:spcAft>
              <a:buClr>
                <a:schemeClr val="dk1"/>
              </a:buClr>
              <a:buSzPct val="100000"/>
              <a:buFont typeface="Arial"/>
              <a:buChar char="•"/>
            </a:pPr>
            <a:r>
              <a:rPr lang="en-US" sz="3200" b="0" i="0" u="none" strike="noStrike">
                <a:latin typeface="Arial"/>
                <a:ea typeface="Arial"/>
                <a:cs typeface="Arial"/>
                <a:sym typeface="Arial"/>
              </a:rPr>
              <a:t>Changes to bylaws</a:t>
            </a:r>
            <a:endParaRPr/>
          </a:p>
          <a:p>
            <a:pPr marL="228600" lvl="0" indent="-228600" algn="l" rtl="0">
              <a:lnSpc>
                <a:spcPct val="170000"/>
              </a:lnSpc>
              <a:spcBef>
                <a:spcPts val="0"/>
              </a:spcBef>
              <a:spcAft>
                <a:spcPts val="0"/>
              </a:spcAft>
              <a:buClr>
                <a:schemeClr val="dk1"/>
              </a:buClr>
              <a:buSzPct val="100000"/>
              <a:buFont typeface="Arial"/>
              <a:buChar char="•"/>
            </a:pPr>
            <a:r>
              <a:rPr lang="en-US" sz="3200" b="0" i="0" u="none" strike="noStrike">
                <a:latin typeface="Arial"/>
                <a:ea typeface="Arial"/>
                <a:cs typeface="Arial"/>
                <a:sym typeface="Arial"/>
              </a:rPr>
              <a:t>Voting on 202</a:t>
            </a:r>
            <a:r>
              <a:rPr lang="en-US" sz="3200">
                <a:latin typeface="Arial"/>
                <a:ea typeface="Arial"/>
                <a:cs typeface="Arial"/>
                <a:sym typeface="Arial"/>
              </a:rPr>
              <a:t>4/</a:t>
            </a:r>
            <a:r>
              <a:rPr lang="en-US" sz="3200" b="0" i="0" u="none" strike="noStrike">
                <a:latin typeface="Arial"/>
                <a:ea typeface="Arial"/>
                <a:cs typeface="Arial"/>
                <a:sym typeface="Arial"/>
              </a:rPr>
              <a:t>2</a:t>
            </a:r>
            <a:r>
              <a:rPr lang="en-US" sz="3200">
                <a:latin typeface="Arial"/>
                <a:ea typeface="Arial"/>
                <a:cs typeface="Arial"/>
                <a:sym typeface="Arial"/>
              </a:rPr>
              <a:t>5</a:t>
            </a:r>
            <a:r>
              <a:rPr lang="en-US" sz="3200" b="0" i="0" u="none" strike="noStrike">
                <a:latin typeface="Arial"/>
                <a:ea typeface="Arial"/>
                <a:cs typeface="Arial"/>
                <a:sym typeface="Arial"/>
              </a:rPr>
              <a:t> board positions</a:t>
            </a:r>
            <a:endParaRPr/>
          </a:p>
          <a:p>
            <a:pPr marL="228600" lvl="0" indent="-228600" algn="l" rtl="0">
              <a:lnSpc>
                <a:spcPct val="170000"/>
              </a:lnSpc>
              <a:spcBef>
                <a:spcPts val="0"/>
              </a:spcBef>
              <a:spcAft>
                <a:spcPts val="0"/>
              </a:spcAft>
              <a:buClr>
                <a:schemeClr val="dk1"/>
              </a:buClr>
              <a:buSzPct val="100000"/>
              <a:buFont typeface="Arial"/>
              <a:buChar char="•"/>
            </a:pPr>
            <a:r>
              <a:rPr lang="en-US" sz="3200" b="0" i="0" u="none" strike="noStrike">
                <a:latin typeface="Arial"/>
                <a:ea typeface="Arial"/>
                <a:cs typeface="Arial"/>
                <a:sym typeface="Arial"/>
              </a:rPr>
              <a:t>Other business</a:t>
            </a:r>
            <a:endParaRPr/>
          </a:p>
          <a:p>
            <a:pPr marL="228600" lvl="0" indent="-228600" algn="l" rtl="0">
              <a:lnSpc>
                <a:spcPct val="170000"/>
              </a:lnSpc>
              <a:spcBef>
                <a:spcPts val="0"/>
              </a:spcBef>
              <a:spcAft>
                <a:spcPts val="0"/>
              </a:spcAft>
              <a:buClr>
                <a:schemeClr val="dk1"/>
              </a:buClr>
              <a:buSzPct val="100000"/>
              <a:buFont typeface="Arial"/>
              <a:buChar char="•"/>
            </a:pPr>
            <a:r>
              <a:rPr lang="en-US" sz="3200" b="0" i="0" u="none" strike="noStrike">
                <a:latin typeface="Arial"/>
                <a:ea typeface="Arial"/>
                <a:cs typeface="Arial"/>
                <a:sym typeface="Arial"/>
              </a:rPr>
              <a:t>Closing remarks</a:t>
            </a:r>
            <a:endParaRPr/>
          </a:p>
          <a:p>
            <a:pPr marL="228600" lvl="0" indent="-228600" algn="l" rtl="0">
              <a:lnSpc>
                <a:spcPct val="170000"/>
              </a:lnSpc>
              <a:spcBef>
                <a:spcPts val="0"/>
              </a:spcBef>
              <a:spcAft>
                <a:spcPts val="0"/>
              </a:spcAft>
              <a:buClr>
                <a:schemeClr val="dk1"/>
              </a:buClr>
              <a:buSzPct val="100000"/>
              <a:buFont typeface="Arial"/>
              <a:buChar char="•"/>
            </a:pPr>
            <a:r>
              <a:rPr lang="en-US" sz="3200" b="0" i="0" u="none" strike="noStrike">
                <a:latin typeface="Arial"/>
                <a:ea typeface="Arial"/>
                <a:cs typeface="Arial"/>
                <a:sym typeface="Arial"/>
              </a:rPr>
              <a:t>Adjournment</a:t>
            </a:r>
            <a:endParaRPr/>
          </a:p>
          <a:p>
            <a:pPr marL="228600" lvl="0" indent="-117475" algn="l" rtl="0">
              <a:lnSpc>
                <a:spcPct val="90000"/>
              </a:lnSpc>
              <a:spcBef>
                <a:spcPts val="1000"/>
              </a:spcBef>
              <a:spcAft>
                <a:spcPts val="0"/>
              </a:spcAft>
              <a:buClr>
                <a:schemeClr val="dk1"/>
              </a:buClr>
              <a:buSzPct val="100000"/>
              <a:buNone/>
            </a:pPr>
            <a:endParaRPr/>
          </a:p>
        </p:txBody>
      </p:sp>
      <p:sp>
        <p:nvSpPr>
          <p:cNvPr id="123" name="Google Shape;123;p2"/>
          <p:cNvSpPr txBox="1"/>
          <p:nvPr/>
        </p:nvSpPr>
        <p:spPr>
          <a:xfrm>
            <a:off x="3047634" y="3244334"/>
            <a:ext cx="60952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p:nvPr/>
        </p:nvSpPr>
        <p:spPr>
          <a:xfrm>
            <a:off x="598610" y="2270483"/>
            <a:ext cx="10994700" cy="19395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Motion to approve the GCGH Association Annual General Meeting Agenda for 202</a:t>
            </a:r>
            <a:r>
              <a:rPr lang="en-US" sz="2400">
                <a:solidFill>
                  <a:schemeClr val="dk1"/>
                </a:solidFill>
              </a:rPr>
              <a:t>4</a:t>
            </a:r>
            <a:endParaRPr/>
          </a:p>
          <a:p>
            <a:pPr marL="285750" marR="0" lvl="0" indent="-13335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85750" marR="0" lvl="0" indent="-13335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Motion to approve the Minutes of the 202</a:t>
            </a:r>
            <a:r>
              <a:rPr lang="en-US" sz="2400">
                <a:solidFill>
                  <a:schemeClr val="dk1"/>
                </a:solidFill>
              </a:rPr>
              <a:t>3</a:t>
            </a:r>
            <a:r>
              <a:rPr lang="en-US" sz="2400" b="0" i="0" u="none" strike="noStrike" cap="none">
                <a:solidFill>
                  <a:schemeClr val="dk1"/>
                </a:solidFill>
                <a:latin typeface="Arial"/>
                <a:ea typeface="Arial"/>
                <a:cs typeface="Arial"/>
                <a:sym typeface="Arial"/>
              </a:rPr>
              <a:t> Annual General Meeting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5"/>
          <p:cNvSpPr txBox="1">
            <a:spLocks noGrp="1"/>
          </p:cNvSpPr>
          <p:nvPr>
            <p:ph type="title"/>
          </p:nvPr>
        </p:nvSpPr>
        <p:spPr>
          <a:xfrm>
            <a:off x="838200" y="202475"/>
            <a:ext cx="10515600" cy="1125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Opening Remarks</a:t>
            </a:r>
            <a:endParaRPr/>
          </a:p>
        </p:txBody>
      </p:sp>
      <p:sp>
        <p:nvSpPr>
          <p:cNvPr id="134" name="Google Shape;134;p5"/>
          <p:cNvSpPr txBox="1"/>
          <p:nvPr/>
        </p:nvSpPr>
        <p:spPr>
          <a:xfrm>
            <a:off x="838200" y="1028750"/>
            <a:ext cx="10552200" cy="4657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endParaRPr sz="1500" i="0" u="none" strike="noStrike" cap="none">
              <a:solidFill>
                <a:srgbClr val="262626"/>
              </a:solidFill>
            </a:endParaRPr>
          </a:p>
          <a:p>
            <a:pPr marL="0" marR="0" lvl="0" indent="0" algn="l" rtl="0">
              <a:lnSpc>
                <a:spcPct val="90000"/>
              </a:lnSpc>
              <a:spcBef>
                <a:spcPts val="0"/>
              </a:spcBef>
              <a:spcAft>
                <a:spcPts val="0"/>
              </a:spcAft>
              <a:buClr>
                <a:srgbClr val="000000"/>
              </a:buClr>
              <a:buSzPts val="2000"/>
              <a:buFont typeface="Arial"/>
              <a:buNone/>
            </a:pPr>
            <a:r>
              <a:rPr lang="en-US" sz="1500" i="0" u="none" strike="noStrike" cap="none">
                <a:solidFill>
                  <a:srgbClr val="262626"/>
                </a:solidFill>
              </a:rPr>
              <a:t>Here are some key achievements for EO</a:t>
            </a:r>
            <a:r>
              <a:rPr lang="en-US" sz="1500">
                <a:solidFill>
                  <a:srgbClr val="262626"/>
                </a:solidFill>
              </a:rPr>
              <a:t> &amp; </a:t>
            </a:r>
            <a:r>
              <a:rPr lang="en-US" sz="1500" i="0" u="none" strike="noStrike" cap="none">
                <a:solidFill>
                  <a:srgbClr val="262626"/>
                </a:solidFill>
              </a:rPr>
              <a:t>GCGH this past season: </a:t>
            </a:r>
            <a:endParaRPr sz="1500" i="0" u="none" strike="noStrike" cap="none">
              <a:solidFill>
                <a:srgbClr val="262626"/>
              </a:solidFill>
            </a:endParaRPr>
          </a:p>
          <a:p>
            <a:pPr marL="914400" marR="0" lvl="1" indent="-330200" algn="l" rtl="0">
              <a:lnSpc>
                <a:spcPct val="115000"/>
              </a:lnSpc>
              <a:spcBef>
                <a:spcPts val="1200"/>
              </a:spcBef>
              <a:spcAft>
                <a:spcPts val="0"/>
              </a:spcAft>
              <a:buClr>
                <a:srgbClr val="262626"/>
              </a:buClr>
              <a:buSzPts val="1600"/>
              <a:buChar char="✔"/>
            </a:pPr>
            <a:r>
              <a:rPr lang="en-US">
                <a:solidFill>
                  <a:schemeClr val="dk1"/>
                </a:solidFill>
              </a:rPr>
              <a:t>Through the </a:t>
            </a:r>
            <a:r>
              <a:rPr lang="en-US" sz="1400" i="0" u="none" strike="noStrike" cap="none">
                <a:solidFill>
                  <a:schemeClr val="dk1"/>
                </a:solidFill>
              </a:rPr>
              <a:t>First Shift and Learn to Play Programs </a:t>
            </a:r>
            <a:r>
              <a:rPr lang="en-US">
                <a:solidFill>
                  <a:schemeClr val="dk1"/>
                </a:solidFill>
              </a:rPr>
              <a:t>we were </a:t>
            </a:r>
            <a:r>
              <a:rPr lang="en-US" sz="1400" i="0" u="none" strike="noStrike" cap="none">
                <a:solidFill>
                  <a:schemeClr val="dk1"/>
                </a:solidFill>
              </a:rPr>
              <a:t>able to introduce hockey to approximately </a:t>
            </a:r>
            <a:r>
              <a:rPr lang="en-US">
                <a:solidFill>
                  <a:schemeClr val="dk1"/>
                </a:solidFill>
              </a:rPr>
              <a:t>90</a:t>
            </a:r>
            <a:r>
              <a:rPr lang="en-US" sz="1400" i="0" u="none" strike="noStrike" cap="none">
                <a:solidFill>
                  <a:schemeClr val="dk1"/>
                </a:solidFill>
              </a:rPr>
              <a:t> new girls in Ottawa who otherwise would not have been able to play.  Utili</a:t>
            </a:r>
            <a:r>
              <a:rPr lang="en-US">
                <a:solidFill>
                  <a:schemeClr val="dk1"/>
                </a:solidFill>
              </a:rPr>
              <a:t>zed Big Kruger Assist funds of $25,000 to support this and other initiatives. </a:t>
            </a:r>
            <a:endParaRPr>
              <a:solidFill>
                <a:schemeClr val="dk1"/>
              </a:solidFill>
            </a:endParaRPr>
          </a:p>
          <a:p>
            <a:pPr marL="914400" marR="0" lvl="1" indent="-317500" algn="l" rtl="0">
              <a:lnSpc>
                <a:spcPct val="115000"/>
              </a:lnSpc>
              <a:spcBef>
                <a:spcPts val="1200"/>
              </a:spcBef>
              <a:spcAft>
                <a:spcPts val="0"/>
              </a:spcAft>
              <a:buClr>
                <a:schemeClr val="dk1"/>
              </a:buClr>
              <a:buSzPts val="1400"/>
              <a:buChar char="✔"/>
            </a:pPr>
            <a:r>
              <a:rPr lang="en-US">
                <a:solidFill>
                  <a:schemeClr val="dk1"/>
                </a:solidFill>
              </a:rPr>
              <a:t>Continued to support the growth of women in hockey.   </a:t>
            </a:r>
            <a:endParaRPr>
              <a:solidFill>
                <a:schemeClr val="dk1"/>
              </a:solidFill>
            </a:endParaRPr>
          </a:p>
          <a:p>
            <a:pPr marL="1371600" marR="0" lvl="2" indent="-317500" algn="l" rtl="0">
              <a:lnSpc>
                <a:spcPct val="115000"/>
              </a:lnSpc>
              <a:spcBef>
                <a:spcPts val="1200"/>
              </a:spcBef>
              <a:spcAft>
                <a:spcPts val="0"/>
              </a:spcAft>
              <a:buClr>
                <a:schemeClr val="dk1"/>
              </a:buClr>
              <a:buSzPts val="1400"/>
              <a:buChar char="■"/>
            </a:pPr>
            <a:r>
              <a:rPr lang="en-US">
                <a:solidFill>
                  <a:schemeClr val="dk1"/>
                </a:solidFill>
              </a:rPr>
              <a:t>GCGH hosted the “WE ARE COACHES” program - enabling our female coaches and future coaches access to free training to obtain their Dev 1 Certification.   </a:t>
            </a:r>
            <a:endParaRPr>
              <a:solidFill>
                <a:schemeClr val="dk1"/>
              </a:solidFill>
            </a:endParaRPr>
          </a:p>
          <a:p>
            <a:pPr marL="1371600" marR="0" lvl="2" indent="-317500" algn="l" rtl="0">
              <a:lnSpc>
                <a:spcPct val="115000"/>
              </a:lnSpc>
              <a:spcBef>
                <a:spcPts val="1200"/>
              </a:spcBef>
              <a:spcAft>
                <a:spcPts val="0"/>
              </a:spcAft>
              <a:buClr>
                <a:schemeClr val="dk1"/>
              </a:buClr>
              <a:buSzPts val="1400"/>
              <a:buChar char="■"/>
            </a:pPr>
            <a:r>
              <a:rPr lang="en-US">
                <a:solidFill>
                  <a:schemeClr val="dk1"/>
                </a:solidFill>
              </a:rPr>
              <a:t>Our Learn to Play program was entirely staffed by female coaches and on-ice helpers.</a:t>
            </a:r>
            <a:endParaRPr>
              <a:solidFill>
                <a:schemeClr val="dk1"/>
              </a:solidFill>
            </a:endParaRPr>
          </a:p>
          <a:p>
            <a:pPr marL="914400" marR="0" lvl="1" indent="-330200" algn="l" rtl="0">
              <a:lnSpc>
                <a:spcPct val="115000"/>
              </a:lnSpc>
              <a:spcBef>
                <a:spcPts val="600"/>
              </a:spcBef>
              <a:spcAft>
                <a:spcPts val="0"/>
              </a:spcAft>
              <a:buClr>
                <a:srgbClr val="262626"/>
              </a:buClr>
              <a:buSzPts val="1600"/>
              <a:buChar char="✔"/>
            </a:pPr>
            <a:r>
              <a:rPr lang="en-US">
                <a:solidFill>
                  <a:schemeClr val="dk1"/>
                </a:solidFill>
              </a:rPr>
              <a:t>Another record year in terms of </a:t>
            </a:r>
            <a:r>
              <a:rPr lang="en-US" sz="1400" i="0" u="none" strike="noStrike" cap="none">
                <a:solidFill>
                  <a:schemeClr val="dk1"/>
                </a:solidFill>
              </a:rPr>
              <a:t> revenues</a:t>
            </a:r>
            <a:r>
              <a:rPr lang="en-US">
                <a:solidFill>
                  <a:schemeClr val="dk1"/>
                </a:solidFill>
              </a:rPr>
              <a:t> and </a:t>
            </a:r>
            <a:r>
              <a:rPr lang="en-US" sz="1400" i="0" u="none" strike="noStrike" cap="none">
                <a:solidFill>
                  <a:schemeClr val="dk1"/>
                </a:solidFill>
              </a:rPr>
              <a:t>registration as well as icing</a:t>
            </a:r>
            <a:r>
              <a:rPr lang="en-US">
                <a:solidFill>
                  <a:schemeClr val="dk1"/>
                </a:solidFill>
              </a:rPr>
              <a:t> the most teams in GCGH history</a:t>
            </a:r>
            <a:r>
              <a:rPr lang="en-US" sz="1400" i="0" u="none" strike="noStrike" cap="none">
                <a:solidFill>
                  <a:schemeClr val="dk1"/>
                </a:solidFill>
              </a:rPr>
              <a:t>.  </a:t>
            </a:r>
            <a:endParaRPr/>
          </a:p>
          <a:p>
            <a:pPr marL="914400" marR="0" lvl="1" indent="-330200" algn="l" rtl="0">
              <a:lnSpc>
                <a:spcPct val="115000"/>
              </a:lnSpc>
              <a:spcBef>
                <a:spcPts val="600"/>
              </a:spcBef>
              <a:spcAft>
                <a:spcPts val="0"/>
              </a:spcAft>
              <a:buClr>
                <a:srgbClr val="262626"/>
              </a:buClr>
              <a:buSzPts val="1600"/>
              <a:buChar char="✔"/>
            </a:pPr>
            <a:r>
              <a:rPr lang="en-US" sz="1400" i="0" u="none" strike="noStrike" cap="none">
                <a:solidFill>
                  <a:schemeClr val="dk1"/>
                </a:solidFill>
              </a:rPr>
              <a:t>Focus on development to ensure our players have the best development experience in Ottawa.  </a:t>
            </a:r>
            <a:endParaRPr>
              <a:solidFill>
                <a:schemeClr val="dk1"/>
              </a:solidFill>
            </a:endParaRPr>
          </a:p>
          <a:p>
            <a:pPr marL="914400" marR="0" lvl="1" indent="-330200" algn="l" rtl="0">
              <a:lnSpc>
                <a:spcPct val="115000"/>
              </a:lnSpc>
              <a:spcBef>
                <a:spcPts val="600"/>
              </a:spcBef>
              <a:spcAft>
                <a:spcPts val="0"/>
              </a:spcAft>
              <a:buClr>
                <a:srgbClr val="262626"/>
              </a:buClr>
              <a:buSzPts val="1600"/>
              <a:buChar char="✔"/>
            </a:pPr>
            <a:r>
              <a:rPr lang="en-US">
                <a:solidFill>
                  <a:schemeClr val="dk1"/>
                </a:solidFill>
              </a:rPr>
              <a:t>Reduce costs- </a:t>
            </a:r>
            <a:r>
              <a:rPr lang="en-US" sz="1400" i="0" u="none" strike="noStrike" cap="none">
                <a:solidFill>
                  <a:schemeClr val="dk1"/>
                </a:solidFill>
              </a:rPr>
              <a:t>GCGH reimbursed each team for one hockey tournament last season </a:t>
            </a:r>
            <a:r>
              <a:rPr lang="en-US">
                <a:solidFill>
                  <a:schemeClr val="dk1"/>
                </a:solidFill>
              </a:rPr>
              <a:t>to help </a:t>
            </a:r>
            <a:r>
              <a:rPr lang="en-US" sz="1400" i="0" u="none" strike="noStrike" cap="none">
                <a:solidFill>
                  <a:schemeClr val="dk1"/>
                </a:solidFill>
              </a:rPr>
              <a:t>teams reduce team fees.</a:t>
            </a:r>
            <a:endParaRPr/>
          </a:p>
          <a:p>
            <a:pPr marL="914400" marR="0" lvl="1" indent="-330200" algn="l" rtl="0">
              <a:lnSpc>
                <a:spcPct val="115000"/>
              </a:lnSpc>
              <a:spcBef>
                <a:spcPts val="600"/>
              </a:spcBef>
              <a:spcAft>
                <a:spcPts val="0"/>
              </a:spcAft>
              <a:buClr>
                <a:srgbClr val="262626"/>
              </a:buClr>
              <a:buSzPts val="1600"/>
              <a:buChar char="✔"/>
            </a:pPr>
            <a:r>
              <a:rPr lang="en-US">
                <a:solidFill>
                  <a:schemeClr val="dk1"/>
                </a:solidFill>
              </a:rPr>
              <a:t>Rolled out the new uniforms/brand for the rest of the competitive teams for the 24/25 season</a:t>
            </a:r>
            <a:r>
              <a:rPr lang="en-US" sz="1400" i="0" u="none" strike="noStrike" cap="none">
                <a:solidFill>
                  <a:schemeClr val="dk1"/>
                </a:solidFill>
              </a:rPr>
              <a:t>.  </a:t>
            </a:r>
            <a:endParaRPr/>
          </a:p>
          <a:p>
            <a:pPr marL="914400" marR="0" lvl="1" indent="-330200" algn="l" rtl="0">
              <a:lnSpc>
                <a:spcPct val="115000"/>
              </a:lnSpc>
              <a:spcBef>
                <a:spcPts val="600"/>
              </a:spcBef>
              <a:spcAft>
                <a:spcPts val="0"/>
              </a:spcAft>
              <a:buClr>
                <a:srgbClr val="262626"/>
              </a:buClr>
              <a:buSzPts val="1600"/>
              <a:buChar char="✔"/>
            </a:pPr>
            <a:r>
              <a:rPr lang="en-US">
                <a:solidFill>
                  <a:schemeClr val="dk1"/>
                </a:solidFill>
              </a:rPr>
              <a:t>Had a legal review done on our Bylaws to ensure that they were in compliance with the act.   Approving at this meeting.</a:t>
            </a:r>
            <a:endParaRPr/>
          </a:p>
        </p:txBody>
      </p:sp>
      <p:sp>
        <p:nvSpPr>
          <p:cNvPr id="135" name="Google Shape;135;p5"/>
          <p:cNvSpPr txBox="1"/>
          <p:nvPr/>
        </p:nvSpPr>
        <p:spPr>
          <a:xfrm>
            <a:off x="838199" y="5934360"/>
            <a:ext cx="10552200" cy="8403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262626"/>
              </a:buClr>
              <a:buSzPts val="1800"/>
              <a:buFont typeface="Calibri"/>
              <a:buNone/>
            </a:pPr>
            <a:r>
              <a:rPr lang="en-US" sz="1800" i="0" u="none" strike="noStrike" cap="none">
                <a:solidFill>
                  <a:srgbClr val="262626"/>
                </a:solidFill>
              </a:rPr>
              <a:t>In 202</a:t>
            </a:r>
            <a:r>
              <a:rPr lang="en-US" sz="1800">
                <a:solidFill>
                  <a:srgbClr val="262626"/>
                </a:solidFill>
              </a:rPr>
              <a:t>4/25</a:t>
            </a:r>
            <a:r>
              <a:rPr lang="en-US" sz="1800" i="0" u="none" strike="noStrike" cap="none">
                <a:solidFill>
                  <a:srgbClr val="262626"/>
                </a:solidFill>
              </a:rPr>
              <a:t> our goal </a:t>
            </a:r>
            <a:r>
              <a:rPr lang="en-US" sz="1800">
                <a:solidFill>
                  <a:srgbClr val="262626"/>
                </a:solidFill>
              </a:rPr>
              <a:t>remains</a:t>
            </a:r>
            <a:r>
              <a:rPr lang="en-US" sz="1800" i="0" u="none" strike="noStrike" cap="none">
                <a:solidFill>
                  <a:srgbClr val="262626"/>
                </a:solidFill>
              </a:rPr>
              <a:t> to be the best place for girls to play hockey in the Ottawa area.  To achieve this, we will continue to focus on player development, provide financial relief for our members, and attract new girls to the game through First Shift and our Learn to Play program.  </a:t>
            </a:r>
            <a:endParaRPr sz="1800" i="0" u="none" strike="noStrike" cap="none">
              <a:solidFill>
                <a:srgbClr val="262626"/>
              </a:solidFill>
            </a:endParaRPr>
          </a:p>
        </p:txBody>
      </p:sp>
      <p:pic>
        <p:nvPicPr>
          <p:cNvPr id="136" name="Google Shape;136;p5" descr="A close up of a logo&#10;&#10;Description automatically generated"/>
          <p:cNvPicPr preferRelativeResize="0"/>
          <p:nvPr/>
        </p:nvPicPr>
        <p:blipFill rotWithShape="1">
          <a:blip r:embed="rId3">
            <a:alphaModFix/>
          </a:blip>
          <a:srcRect/>
          <a:stretch/>
        </p:blipFill>
        <p:spPr>
          <a:xfrm>
            <a:off x="6597050" y="145253"/>
            <a:ext cx="5760000" cy="72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p:nvPr/>
        </p:nvSpPr>
        <p:spPr>
          <a:xfrm>
            <a:off x="1524000" y="0"/>
            <a:ext cx="9144000" cy="144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2" name="Google Shape;142;p6"/>
          <p:cNvSpPr/>
          <p:nvPr/>
        </p:nvSpPr>
        <p:spPr>
          <a:xfrm>
            <a:off x="1803899" y="258250"/>
            <a:ext cx="8584200" cy="1188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700" b="1" i="0" u="none" strike="noStrike" cap="none">
                <a:solidFill>
                  <a:srgbClr val="262626"/>
                </a:solidFill>
                <a:latin typeface="Arial"/>
                <a:ea typeface="Arial"/>
                <a:cs typeface="Arial"/>
                <a:sym typeface="Arial"/>
              </a:rPr>
              <a:t>ANNUAL REPORT – COMPETITIVE</a:t>
            </a:r>
            <a:endParaRPr sz="3700" b="0" i="0" u="none" strike="noStrike" cap="none">
              <a:solidFill>
                <a:srgbClr val="262626"/>
              </a:solidFill>
              <a:latin typeface="Arial"/>
              <a:ea typeface="Arial"/>
              <a:cs typeface="Arial"/>
              <a:sym typeface="Arial"/>
            </a:endParaRPr>
          </a:p>
        </p:txBody>
      </p:sp>
      <p:graphicFrame>
        <p:nvGraphicFramePr>
          <p:cNvPr id="143" name="Google Shape;143;p6"/>
          <p:cNvGraphicFramePr/>
          <p:nvPr/>
        </p:nvGraphicFramePr>
        <p:xfrm>
          <a:off x="2991350" y="2016850"/>
          <a:ext cx="3000000" cy="3000000"/>
        </p:xfrm>
        <a:graphic>
          <a:graphicData uri="http://schemas.openxmlformats.org/drawingml/2006/table">
            <a:tbl>
              <a:tblPr>
                <a:noFill/>
                <a:tableStyleId>{C913D394-97D8-441C-80E4-63791AA497A8}</a:tableStyleId>
              </a:tblPr>
              <a:tblGrid>
                <a:gridCol w="3104650">
                  <a:extLst>
                    <a:ext uri="{9D8B030D-6E8A-4147-A177-3AD203B41FA5}">
                      <a16:colId xmlns:a16="http://schemas.microsoft.com/office/drawing/2014/main" val="20000"/>
                    </a:ext>
                  </a:extLst>
                </a:gridCol>
                <a:gridCol w="3104650">
                  <a:extLst>
                    <a:ext uri="{9D8B030D-6E8A-4147-A177-3AD203B41FA5}">
                      <a16:colId xmlns:a16="http://schemas.microsoft.com/office/drawing/2014/main" val="20001"/>
                    </a:ext>
                  </a:extLst>
                </a:gridCol>
              </a:tblGrid>
              <a:tr h="381000">
                <a:tc>
                  <a:txBody>
                    <a:bodyPr/>
                    <a:lstStyle/>
                    <a:p>
                      <a:pPr marL="0" lvl="0" indent="0" algn="l" rtl="0">
                        <a:lnSpc>
                          <a:spcPct val="150000"/>
                        </a:lnSpc>
                        <a:spcBef>
                          <a:spcPts val="0"/>
                        </a:spcBef>
                        <a:spcAft>
                          <a:spcPts val="0"/>
                        </a:spcAft>
                        <a:buClr>
                          <a:schemeClr val="dk1"/>
                        </a:buClr>
                        <a:buSzPts val="1100"/>
                        <a:buFont typeface="Arial"/>
                        <a:buNone/>
                      </a:pPr>
                      <a:r>
                        <a:rPr lang="en-US"/>
                        <a:t>U9B – Randy Dagenais		</a:t>
                      </a:r>
                      <a:endParaRPr/>
                    </a:p>
                    <a:p>
                      <a:pPr marL="0" lvl="0" indent="0" algn="l" rtl="0">
                        <a:lnSpc>
                          <a:spcPct val="150000"/>
                        </a:lnSpc>
                        <a:spcBef>
                          <a:spcPts val="0"/>
                        </a:spcBef>
                        <a:spcAft>
                          <a:spcPts val="0"/>
                        </a:spcAft>
                        <a:buNone/>
                      </a:pPr>
                      <a:r>
                        <a:rPr lang="en-US">
                          <a:solidFill>
                            <a:schemeClr val="dk1"/>
                          </a:solidFill>
                        </a:rPr>
                        <a:t>U11C – James Ostrom</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U11B  – Colleen Kenny</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U11 BB – Melissa Simard*</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U11AA – Grayson Lafoley</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U13A –Kevin Kitchen</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U13B – Chris Sideroff</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U13C – Elias Argibay</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a:t>U13 AA – Jeff Dunbrack</a:t>
                      </a:r>
                      <a:endParaRPr/>
                    </a:p>
                    <a:p>
                      <a:pPr marL="0" lvl="0" indent="0" algn="l" rtl="0">
                        <a:lnSpc>
                          <a:spcPct val="150000"/>
                        </a:lnSpc>
                        <a:spcBef>
                          <a:spcPts val="0"/>
                        </a:spcBef>
                        <a:spcAft>
                          <a:spcPts val="0"/>
                        </a:spcAft>
                        <a:buClr>
                          <a:schemeClr val="dk1"/>
                        </a:buClr>
                        <a:buSzPts val="1100"/>
                        <a:buFont typeface="Arial"/>
                        <a:buNone/>
                      </a:pPr>
                      <a:r>
                        <a:rPr lang="en-US">
                          <a:solidFill>
                            <a:schemeClr val="dk1"/>
                          </a:solidFill>
                        </a:rPr>
                        <a:t>U15C - Robert Amos</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U15B - Brian Alonzo</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50000"/>
                        </a:lnSpc>
                        <a:spcBef>
                          <a:spcPts val="0"/>
                        </a:spcBef>
                        <a:spcAft>
                          <a:spcPts val="0"/>
                        </a:spcAft>
                        <a:buNone/>
                      </a:pPr>
                      <a:r>
                        <a:rPr lang="en-US">
                          <a:solidFill>
                            <a:schemeClr val="dk1"/>
                          </a:solidFill>
                        </a:rPr>
                        <a:t>U15BB - Jessica Wilson</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U15AA - Matt Ouellette                 	</a:t>
                      </a:r>
                      <a:endParaRPr>
                        <a:solidFill>
                          <a:schemeClr val="dk1"/>
                        </a:solidFill>
                      </a:endParaRPr>
                    </a:p>
                    <a:p>
                      <a:pPr marL="0" lvl="0" indent="0" algn="l" rtl="0">
                        <a:lnSpc>
                          <a:spcPct val="150000"/>
                        </a:lnSpc>
                        <a:spcBef>
                          <a:spcPts val="0"/>
                        </a:spcBef>
                        <a:spcAft>
                          <a:spcPts val="0"/>
                        </a:spcAft>
                        <a:buNone/>
                      </a:pPr>
                      <a:r>
                        <a:rPr lang="en-US">
                          <a:solidFill>
                            <a:schemeClr val="dk1"/>
                          </a:solidFill>
                        </a:rPr>
                        <a:t>U15A - Dan Savage</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a:t>U18AA - Matt O'Connor</a:t>
                      </a:r>
                      <a:endParaRPr/>
                    </a:p>
                    <a:p>
                      <a:pPr marL="0" lvl="0" indent="0" algn="l" rtl="0">
                        <a:lnSpc>
                          <a:spcPct val="150000"/>
                        </a:lnSpc>
                        <a:spcBef>
                          <a:spcPts val="0"/>
                        </a:spcBef>
                        <a:spcAft>
                          <a:spcPts val="0"/>
                        </a:spcAft>
                        <a:buClr>
                          <a:schemeClr val="dk1"/>
                        </a:buClr>
                        <a:buSzPts val="1100"/>
                        <a:buFont typeface="Arial"/>
                        <a:buNone/>
                      </a:pPr>
                      <a:r>
                        <a:rPr lang="en-US"/>
                        <a:t>U18A - Casey Scobie</a:t>
                      </a:r>
                      <a:endParaRPr/>
                    </a:p>
                    <a:p>
                      <a:pPr marL="0" lvl="0" indent="0" algn="l" rtl="0">
                        <a:lnSpc>
                          <a:spcPct val="150000"/>
                        </a:lnSpc>
                        <a:spcBef>
                          <a:spcPts val="0"/>
                        </a:spcBef>
                        <a:spcAft>
                          <a:spcPts val="0"/>
                        </a:spcAft>
                        <a:buClr>
                          <a:schemeClr val="dk1"/>
                        </a:buClr>
                        <a:buSzPts val="1100"/>
                        <a:buFont typeface="Arial"/>
                        <a:buNone/>
                      </a:pPr>
                      <a:r>
                        <a:rPr lang="en-US"/>
                        <a:t>U18BB - Luc Nadon</a:t>
                      </a:r>
                      <a:endParaRPr/>
                    </a:p>
                    <a:p>
                      <a:pPr marL="0" lvl="0" indent="0" algn="l" rtl="0">
                        <a:lnSpc>
                          <a:spcPct val="150000"/>
                        </a:lnSpc>
                        <a:spcBef>
                          <a:spcPts val="0"/>
                        </a:spcBef>
                        <a:spcAft>
                          <a:spcPts val="0"/>
                        </a:spcAft>
                        <a:buClr>
                          <a:schemeClr val="dk1"/>
                        </a:buClr>
                        <a:buSzPts val="1100"/>
                        <a:buFont typeface="Arial"/>
                        <a:buNone/>
                      </a:pPr>
                      <a:r>
                        <a:rPr lang="en-US"/>
                        <a:t>U18BB - Ryan O'Donnell</a:t>
                      </a:r>
                      <a:endParaRPr/>
                    </a:p>
                    <a:p>
                      <a:pPr marL="0" lvl="0" indent="0" algn="l" rtl="0">
                        <a:lnSpc>
                          <a:spcPct val="150000"/>
                        </a:lnSpc>
                        <a:spcBef>
                          <a:spcPts val="0"/>
                        </a:spcBef>
                        <a:spcAft>
                          <a:spcPts val="0"/>
                        </a:spcAft>
                        <a:buClr>
                          <a:schemeClr val="dk1"/>
                        </a:buClr>
                        <a:buSzPts val="1100"/>
                        <a:buFont typeface="Arial"/>
                        <a:buNone/>
                      </a:pPr>
                      <a:r>
                        <a:rPr lang="en-US"/>
                        <a:t>U18B -  John Bower </a:t>
                      </a:r>
                      <a:endParaRPr/>
                    </a:p>
                    <a:p>
                      <a:pPr marL="0" lvl="0" indent="0" algn="l" rtl="0">
                        <a:lnSpc>
                          <a:spcPct val="150000"/>
                        </a:lnSpc>
                        <a:spcBef>
                          <a:spcPts val="0"/>
                        </a:spcBef>
                        <a:spcAft>
                          <a:spcPts val="0"/>
                        </a:spcAft>
                        <a:buClr>
                          <a:schemeClr val="dk1"/>
                        </a:buClr>
                        <a:buSzPts val="1100"/>
                        <a:buFont typeface="Arial"/>
                        <a:buNone/>
                      </a:pPr>
                      <a:r>
                        <a:rPr lang="en-US"/>
                        <a:t>U18C  - Brian Harrington</a:t>
                      </a:r>
                      <a:endParaRPr/>
                    </a:p>
                    <a:p>
                      <a:pPr marL="0" lvl="0" indent="0" algn="l" rtl="0">
                        <a:lnSpc>
                          <a:spcPct val="150000"/>
                        </a:lnSpc>
                        <a:spcBef>
                          <a:spcPts val="0"/>
                        </a:spcBef>
                        <a:spcAft>
                          <a:spcPts val="0"/>
                        </a:spcAft>
                        <a:buClr>
                          <a:schemeClr val="dk1"/>
                        </a:buClr>
                        <a:buSzPts val="1100"/>
                        <a:buFont typeface="Arial"/>
                        <a:buNone/>
                      </a:pPr>
                      <a:r>
                        <a:rPr lang="en-US"/>
                        <a:t>U22AA - Dan Tessier*</a:t>
                      </a:r>
                      <a:endParaRPr/>
                    </a:p>
                    <a:p>
                      <a:pPr marL="0" lvl="0" indent="0" algn="l" rtl="0">
                        <a:lnSpc>
                          <a:spcPct val="150000"/>
                        </a:lnSpc>
                        <a:spcBef>
                          <a:spcPts val="0"/>
                        </a:spcBef>
                        <a:spcAft>
                          <a:spcPts val="0"/>
                        </a:spcAft>
                        <a:buClr>
                          <a:schemeClr val="dk1"/>
                        </a:buClr>
                        <a:buSzPts val="1100"/>
                        <a:buFont typeface="Arial"/>
                        <a:buNone/>
                      </a:pPr>
                      <a:r>
                        <a:rPr lang="en-US"/>
                        <a:t>Senior A - Al Julien*</a:t>
                      </a:r>
                      <a:endParaRPr/>
                    </a:p>
                    <a:p>
                      <a:pPr marL="0" lvl="0" indent="0" algn="l" rtl="0">
                        <a:lnSpc>
                          <a:spcPct val="150000"/>
                        </a:lnSpc>
                        <a:spcBef>
                          <a:spcPts val="0"/>
                        </a:spcBef>
                        <a:spcAft>
                          <a:spcPts val="0"/>
                        </a:spcAft>
                        <a:buClr>
                          <a:schemeClr val="dk1"/>
                        </a:buClr>
                        <a:buSzPts val="1100"/>
                        <a:buFont typeface="Arial"/>
                        <a:buNone/>
                      </a:pPr>
                      <a:r>
                        <a:rPr lang="en-US"/>
                        <a:t>Senior C - Barry Prieur</a:t>
                      </a:r>
                      <a:endParaRPr/>
                    </a:p>
                    <a:p>
                      <a:pPr marL="0" lvl="0" indent="0" algn="l" rtl="0">
                        <a:lnSpc>
                          <a:spcPct val="150000"/>
                        </a:lnSpc>
                        <a:spcBef>
                          <a:spcPts val="0"/>
                        </a:spcBef>
                        <a:spcAft>
                          <a:spcPts val="0"/>
                        </a:spcAft>
                        <a:buNone/>
                      </a:pPr>
                      <a:r>
                        <a:rPr lang="en-US" sz="1100"/>
                        <a:t>*Non Parent HC</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44" name="Google Shape;144;p6"/>
          <p:cNvSpPr txBox="1"/>
          <p:nvPr/>
        </p:nvSpPr>
        <p:spPr>
          <a:xfrm>
            <a:off x="818475" y="1188775"/>
            <a:ext cx="6420300" cy="738900"/>
          </a:xfrm>
          <a:prstGeom prst="rect">
            <a:avLst/>
          </a:prstGeom>
          <a:noFill/>
          <a:ln>
            <a:noFill/>
          </a:ln>
        </p:spPr>
        <p:txBody>
          <a:bodyPr spcFirstLastPara="1" wrap="square" lIns="91425" tIns="91425" rIns="91425" bIns="91425" anchor="t" anchorCtr="0">
            <a:spAutoFit/>
          </a:bodyPr>
          <a:lstStyle/>
          <a:p>
            <a:pPr marL="57150" lvl="0" indent="0" algn="l" rtl="0">
              <a:lnSpc>
                <a:spcPct val="90000"/>
              </a:lnSpc>
              <a:spcBef>
                <a:spcPts val="0"/>
              </a:spcBef>
              <a:spcAft>
                <a:spcPts val="0"/>
              </a:spcAft>
              <a:buNone/>
            </a:pPr>
            <a:r>
              <a:rPr lang="en-US" sz="2600" b="1">
                <a:solidFill>
                  <a:srgbClr val="262626"/>
                </a:solidFill>
              </a:rPr>
              <a:t>2023-24 - Levels and Coaches:</a:t>
            </a:r>
            <a:endParaRPr sz="2600" b="1">
              <a:solidFill>
                <a:srgbClr val="262626"/>
              </a:solidFill>
            </a:endParaRPr>
          </a:p>
          <a:p>
            <a:pPr marL="457200" lvl="0" indent="-317500" algn="l" rtl="0">
              <a:lnSpc>
                <a:spcPct val="90000"/>
              </a:lnSpc>
              <a:spcBef>
                <a:spcPts val="0"/>
              </a:spcBef>
              <a:spcAft>
                <a:spcPts val="0"/>
              </a:spcAft>
              <a:buClr>
                <a:srgbClr val="262626"/>
              </a:buClr>
              <a:buSzPts val="1400"/>
              <a:buChar char="●"/>
            </a:pPr>
            <a:r>
              <a:rPr lang="en-US" b="1">
                <a:solidFill>
                  <a:srgbClr val="262626"/>
                </a:solidFill>
              </a:rPr>
              <a:t>GCGH/EO Competitive programming iced 20 teams last season.</a:t>
            </a:r>
            <a:endParaRPr b="1">
              <a:solidFill>
                <a:srgbClr val="262626"/>
              </a:solidFill>
            </a:endParaRPr>
          </a:p>
        </p:txBody>
      </p:sp>
      <p:pic>
        <p:nvPicPr>
          <p:cNvPr id="145" name="Google Shape;145;p6"/>
          <p:cNvPicPr preferRelativeResize="0"/>
          <p:nvPr/>
        </p:nvPicPr>
        <p:blipFill>
          <a:blip r:embed="rId3">
            <a:alphaModFix/>
          </a:blip>
          <a:stretch>
            <a:fillRect/>
          </a:stretch>
        </p:blipFill>
        <p:spPr>
          <a:xfrm>
            <a:off x="148650" y="2645838"/>
            <a:ext cx="2765251" cy="2018575"/>
          </a:xfrm>
          <a:prstGeom prst="rect">
            <a:avLst/>
          </a:prstGeom>
          <a:noFill/>
          <a:ln>
            <a:noFill/>
          </a:ln>
        </p:spPr>
      </p:pic>
      <p:pic>
        <p:nvPicPr>
          <p:cNvPr id="146" name="Google Shape;146;p6"/>
          <p:cNvPicPr preferRelativeResize="0"/>
          <p:nvPr/>
        </p:nvPicPr>
        <p:blipFill>
          <a:blip r:embed="rId3">
            <a:alphaModFix/>
          </a:blip>
          <a:stretch>
            <a:fillRect/>
          </a:stretch>
        </p:blipFill>
        <p:spPr>
          <a:xfrm>
            <a:off x="9278100" y="2645838"/>
            <a:ext cx="2765251" cy="2018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g311ace47d89_0_9"/>
          <p:cNvPicPr preferRelativeResize="0"/>
          <p:nvPr/>
        </p:nvPicPr>
        <p:blipFill rotWithShape="1">
          <a:blip r:embed="rId3">
            <a:alphaModFix/>
          </a:blip>
          <a:srcRect r="47337"/>
          <a:stretch/>
        </p:blipFill>
        <p:spPr>
          <a:xfrm>
            <a:off x="0" y="0"/>
            <a:ext cx="6420520" cy="6858000"/>
          </a:xfrm>
          <a:prstGeom prst="rect">
            <a:avLst/>
          </a:prstGeom>
          <a:noFill/>
          <a:ln>
            <a:noFill/>
          </a:ln>
        </p:spPr>
      </p:pic>
      <p:pic>
        <p:nvPicPr>
          <p:cNvPr id="153" name="Google Shape;153;g311ace47d89_0_9"/>
          <p:cNvPicPr preferRelativeResize="0"/>
          <p:nvPr/>
        </p:nvPicPr>
        <p:blipFill>
          <a:blip r:embed="rId4">
            <a:alphaModFix/>
          </a:blip>
          <a:stretch>
            <a:fillRect/>
          </a:stretch>
        </p:blipFill>
        <p:spPr>
          <a:xfrm>
            <a:off x="3179200" y="0"/>
            <a:ext cx="3028374" cy="2249026"/>
          </a:xfrm>
          <a:prstGeom prst="rect">
            <a:avLst/>
          </a:prstGeom>
          <a:noFill/>
          <a:ln>
            <a:noFill/>
          </a:ln>
        </p:spPr>
      </p:pic>
      <p:pic>
        <p:nvPicPr>
          <p:cNvPr id="154" name="Google Shape;154;g311ace47d89_0_9"/>
          <p:cNvPicPr preferRelativeResize="0"/>
          <p:nvPr/>
        </p:nvPicPr>
        <p:blipFill rotWithShape="1">
          <a:blip r:embed="rId5">
            <a:alphaModFix/>
          </a:blip>
          <a:srcRect l="3245" t="16214" r="5078" b="7519"/>
          <a:stretch/>
        </p:blipFill>
        <p:spPr>
          <a:xfrm>
            <a:off x="3179200" y="4792900"/>
            <a:ext cx="3028374" cy="1812975"/>
          </a:xfrm>
          <a:prstGeom prst="rect">
            <a:avLst/>
          </a:prstGeom>
          <a:noFill/>
          <a:ln>
            <a:noFill/>
          </a:ln>
        </p:spPr>
      </p:pic>
      <p:pic>
        <p:nvPicPr>
          <p:cNvPr id="155" name="Google Shape;155;g311ace47d89_0_9"/>
          <p:cNvPicPr preferRelativeResize="0"/>
          <p:nvPr/>
        </p:nvPicPr>
        <p:blipFill rotWithShape="1">
          <a:blip r:embed="rId6">
            <a:alphaModFix/>
          </a:blip>
          <a:srcRect l="6217"/>
          <a:stretch/>
        </p:blipFill>
        <p:spPr>
          <a:xfrm>
            <a:off x="0" y="0"/>
            <a:ext cx="2985250" cy="1692876"/>
          </a:xfrm>
          <a:prstGeom prst="rect">
            <a:avLst/>
          </a:prstGeom>
          <a:noFill/>
          <a:ln>
            <a:noFill/>
          </a:ln>
        </p:spPr>
      </p:pic>
      <p:pic>
        <p:nvPicPr>
          <p:cNvPr id="156" name="Google Shape;156;g311ace47d89_0_9"/>
          <p:cNvPicPr preferRelativeResize="0"/>
          <p:nvPr/>
        </p:nvPicPr>
        <p:blipFill rotWithShape="1">
          <a:blip r:embed="rId7">
            <a:alphaModFix/>
          </a:blip>
          <a:srcRect b="8717"/>
          <a:stretch/>
        </p:blipFill>
        <p:spPr>
          <a:xfrm>
            <a:off x="0" y="1857400"/>
            <a:ext cx="2985252" cy="2002326"/>
          </a:xfrm>
          <a:prstGeom prst="rect">
            <a:avLst/>
          </a:prstGeom>
          <a:noFill/>
          <a:ln>
            <a:noFill/>
          </a:ln>
        </p:spPr>
      </p:pic>
      <p:pic>
        <p:nvPicPr>
          <p:cNvPr id="157" name="Google Shape;157;g311ace47d89_0_9"/>
          <p:cNvPicPr preferRelativeResize="0"/>
          <p:nvPr/>
        </p:nvPicPr>
        <p:blipFill rotWithShape="1">
          <a:blip r:embed="rId8">
            <a:alphaModFix/>
          </a:blip>
          <a:srcRect l="7799" t="37604" r="3263" b="5496"/>
          <a:stretch/>
        </p:blipFill>
        <p:spPr>
          <a:xfrm>
            <a:off x="3179200" y="2406350"/>
            <a:ext cx="3028374" cy="2132025"/>
          </a:xfrm>
          <a:prstGeom prst="rect">
            <a:avLst/>
          </a:prstGeom>
          <a:noFill/>
          <a:ln>
            <a:noFill/>
          </a:ln>
        </p:spPr>
      </p:pic>
      <p:pic>
        <p:nvPicPr>
          <p:cNvPr id="158" name="Google Shape;158;g311ace47d89_0_9"/>
          <p:cNvPicPr preferRelativeResize="0"/>
          <p:nvPr/>
        </p:nvPicPr>
        <p:blipFill rotWithShape="1">
          <a:blip r:embed="rId9">
            <a:alphaModFix/>
          </a:blip>
          <a:srcRect t="12249" r="3175"/>
          <a:stretch/>
        </p:blipFill>
        <p:spPr>
          <a:xfrm>
            <a:off x="0" y="4114800"/>
            <a:ext cx="3028375" cy="2743200"/>
          </a:xfrm>
          <a:prstGeom prst="rect">
            <a:avLst/>
          </a:prstGeom>
          <a:noFill/>
          <a:ln>
            <a:noFill/>
          </a:ln>
        </p:spPr>
      </p:pic>
      <p:sp>
        <p:nvSpPr>
          <p:cNvPr id="159" name="Google Shape;159;g311ace47d89_0_9"/>
          <p:cNvSpPr txBox="1"/>
          <p:nvPr/>
        </p:nvSpPr>
        <p:spPr>
          <a:xfrm>
            <a:off x="6605875" y="1584375"/>
            <a:ext cx="5586000" cy="4410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1900" b="1">
                <a:solidFill>
                  <a:schemeClr val="dk1"/>
                </a:solidFill>
              </a:rPr>
              <a:t>Tournament Gold Medals:</a:t>
            </a:r>
            <a:endParaRPr sz="1900" b="1">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U11BB- GCGH Tournament</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U15BB - Orangeville Tournament </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U18A, U15A- Tournoi provincial hockey féminin de sherbrooke</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U11AA - Nepean DFID </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U18BB, U18C - Kanata Tournament </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U18C, U18BB- Pink the Rink</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U18B - Smith Falls Clubtown Tournament</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U11B - Clarington Applefest Tournament</a:t>
            </a:r>
            <a:endParaRPr sz="1600">
              <a:solidFill>
                <a:schemeClr val="dk1"/>
              </a:solidFill>
            </a:endParaRPr>
          </a:p>
          <a:p>
            <a:pPr marL="457200" marR="0" lvl="0" indent="0" algn="l" rtl="0">
              <a:lnSpc>
                <a:spcPct val="100000"/>
              </a:lnSpc>
              <a:spcBef>
                <a:spcPts val="0"/>
              </a:spcBef>
              <a:spcAft>
                <a:spcPts val="0"/>
              </a:spcAft>
              <a:buNone/>
            </a:pPr>
            <a:endParaRPr sz="1200">
              <a:solidFill>
                <a:schemeClr val="dk1"/>
              </a:solidFill>
            </a:endParaRPr>
          </a:p>
          <a:p>
            <a:pPr marL="0" lvl="0" indent="0" algn="l" rtl="0">
              <a:lnSpc>
                <a:spcPct val="150000"/>
              </a:lnSpc>
              <a:spcBef>
                <a:spcPts val="0"/>
              </a:spcBef>
              <a:spcAft>
                <a:spcPts val="0"/>
              </a:spcAft>
              <a:buNone/>
            </a:pPr>
            <a:endParaRPr sz="1800" b="1">
              <a:solidFill>
                <a:schemeClr val="dk1"/>
              </a:solidFill>
            </a:endParaRPr>
          </a:p>
        </p:txBody>
      </p:sp>
      <p:sp>
        <p:nvSpPr>
          <p:cNvPr id="160" name="Google Shape;160;g311ace47d89_0_9"/>
          <p:cNvSpPr/>
          <p:nvPr/>
        </p:nvSpPr>
        <p:spPr>
          <a:xfrm>
            <a:off x="6333575" y="147075"/>
            <a:ext cx="5748600" cy="1244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700" b="1" i="0" u="none" strike="noStrike" cap="none">
                <a:solidFill>
                  <a:srgbClr val="262626"/>
                </a:solidFill>
                <a:latin typeface="Calibri"/>
                <a:ea typeface="Calibri"/>
                <a:cs typeface="Calibri"/>
                <a:sym typeface="Calibri"/>
              </a:rPr>
              <a:t>ACCOMPLISHMENTS</a:t>
            </a:r>
            <a:r>
              <a:rPr lang="en-US" sz="3700" b="1" i="0" u="none" strike="noStrike" cap="none">
                <a:solidFill>
                  <a:srgbClr val="262626"/>
                </a:solidFill>
                <a:latin typeface="Arial"/>
                <a:ea typeface="Arial"/>
                <a:cs typeface="Arial"/>
                <a:sym typeface="Arial"/>
              </a:rPr>
              <a:t>  </a:t>
            </a:r>
            <a:r>
              <a:rPr lang="en-US" sz="2900" b="1" i="0" u="none" strike="noStrike" cap="none">
                <a:solidFill>
                  <a:srgbClr val="262626"/>
                </a:solidFill>
                <a:latin typeface="Arial"/>
                <a:ea typeface="Arial"/>
                <a:cs typeface="Arial"/>
                <a:sym typeface="Arial"/>
              </a:rPr>
              <a:t>COM</a:t>
            </a:r>
            <a:r>
              <a:rPr lang="en-US" sz="2900" b="1">
                <a:solidFill>
                  <a:srgbClr val="262626"/>
                </a:solidFill>
              </a:rPr>
              <a:t>P</a:t>
            </a:r>
            <a:r>
              <a:rPr lang="en-US" sz="2900" b="1" i="0" u="none" strike="noStrike" cap="none">
                <a:solidFill>
                  <a:srgbClr val="262626"/>
                </a:solidFill>
                <a:latin typeface="Arial"/>
                <a:ea typeface="Arial"/>
                <a:cs typeface="Arial"/>
                <a:sym typeface="Arial"/>
              </a:rPr>
              <a:t>ETITIVE</a:t>
            </a:r>
            <a:endParaRPr sz="2900" b="0" i="0" u="none" strike="noStrike" cap="none">
              <a:solidFill>
                <a:srgbClr val="262626"/>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53813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4526</Words>
  <Application>Microsoft Office PowerPoint</Application>
  <PresentationFormat>Widescreen</PresentationFormat>
  <Paragraphs>316</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Roboto</vt:lpstr>
      <vt:lpstr>Office Theme</vt:lpstr>
      <vt:lpstr>East Ottawa Girls Hockey Association</vt:lpstr>
      <vt:lpstr>PowerPoint Presentation</vt:lpstr>
      <vt:lpstr>REMINDER: Code of Conduct</vt:lpstr>
      <vt:lpstr>GCGH  Mission Statement </vt:lpstr>
      <vt:lpstr>AGM Agenda</vt:lpstr>
      <vt:lpstr>PowerPoint Presentation</vt:lpstr>
      <vt:lpstr>Opening Remarks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Yetts, Brad (SPAC/PSPC)</dc:creator>
  <cp:lastModifiedBy>SheaLynn Carriere (Nokia)</cp:lastModifiedBy>
  <cp:revision>1</cp:revision>
  <dcterms:created xsi:type="dcterms:W3CDTF">2023-09-25T23:12:41Z</dcterms:created>
  <dcterms:modified xsi:type="dcterms:W3CDTF">2024-11-05T13:10:21Z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2023-09-25T23:57:13Z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8b34d4a7-960f-49e1-a185-a59705cf0dbd</vt:lpwstr>
  </property>
  <property fmtid="{D5CDD505-2E9C-101B-9397-08002B2CF9AE}" pid="8" name="MSIP_Label_834ed4f5-eae4-40c7-82be-b1cdf720a1b9_ContentBits">
    <vt:lpwstr>0</vt:lpwstr>
  </property>
</Properties>
</file>